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5" r:id="rId1"/>
  </p:sldMasterIdLst>
  <p:notesMasterIdLst>
    <p:notesMasterId r:id="rId8"/>
  </p:notesMasterIdLst>
  <p:handoutMasterIdLst>
    <p:handoutMasterId r:id="rId9"/>
  </p:handoutMasterIdLst>
  <p:sldIdLst>
    <p:sldId id="284" r:id="rId2"/>
    <p:sldId id="290" r:id="rId3"/>
    <p:sldId id="291" r:id="rId4"/>
    <p:sldId id="286" r:id="rId5"/>
    <p:sldId id="288" r:id="rId6"/>
    <p:sldId id="289" r:id="rId7"/>
  </p:sldIdLst>
  <p:sldSz cx="9144000" cy="6858000" type="screen4x3"/>
  <p:notesSz cx="6858000" cy="9144000"/>
  <p:defaultTextStyle>
    <a:defPPr>
      <a:defRPr lang="he-I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61568E"/>
    <a:srgbClr val="72578D"/>
    <a:srgbClr val="FF66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077" autoAdjust="0"/>
    <p:restoredTop sz="94683" autoAdjust="0"/>
  </p:normalViewPr>
  <p:slideViewPr>
    <p:cSldViewPr>
      <p:cViewPr varScale="1">
        <p:scale>
          <a:sx n="112" d="100"/>
          <a:sy n="112" d="100"/>
        </p:scale>
        <p:origin x="24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168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70F417E-0364-40FA-85D2-D27315EE2C81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911309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8E04A41-1550-488C-A514-BD27C45BC617}" type="slidenum">
              <a:rPr lang="he-IL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928917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E60ABB4-6242-4F32-9872-846AFCEB2BF2}" type="slidenum">
              <a:rPr lang="he-IL" altLang="en-US"/>
              <a:pPr eaLnBrk="1" hangingPunct="1"/>
              <a:t>1</a:t>
            </a:fld>
            <a:endParaRPr lang="en-US" altLang="en-US" dirty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he-IL" altLang="en-US" dirty="0"/>
          </a:p>
        </p:txBody>
      </p:sp>
    </p:spTree>
    <p:extLst>
      <p:ext uri="{BB962C8B-B14F-4D97-AF65-F5344CB8AC3E}">
        <p14:creationId xmlns:p14="http://schemas.microsoft.com/office/powerpoint/2010/main" val="1867761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6774BBD-696A-423F-86AF-6B5484953CB4}" type="slidenum">
              <a:rPr lang="he-IL" altLang="en-US"/>
              <a:pPr eaLnBrk="1" hangingPunct="1"/>
              <a:t>5</a:t>
            </a:fld>
            <a:endParaRPr lang="en-US" altLang="en-US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he-IL" altLang="en-US" sz="1600"/>
              <a:t>בנוסף לדוחות התמחירים שמהווים את המקור לבסיס הנתונים.</a:t>
            </a:r>
            <a:endParaRPr lang="de-DE" altLang="en-US" sz="1600"/>
          </a:p>
          <a:p>
            <a:pPr eaLnBrk="1" hangingPunct="1"/>
            <a:r>
              <a:rPr lang="he-IL" altLang="en-US" sz="1600"/>
              <a:t>העברה מתבצעת בעזרת </a:t>
            </a:r>
            <a:r>
              <a:rPr lang="en-US" altLang="en-US" sz="1600"/>
              <a:t>Data Whare House</a:t>
            </a:r>
            <a:r>
              <a:rPr lang="he-IL" altLang="en-US" sz="1600"/>
              <a:t>,</a:t>
            </a:r>
            <a:r>
              <a:rPr lang="he-IL" altLang="he-IL" sz="1600"/>
              <a:t> </a:t>
            </a:r>
            <a:r>
              <a:rPr lang="he-IL" altLang="en-US" sz="1600"/>
              <a:t>נשאבים לתיק 8 גם דוחות פיננסים: יתרת תנועות לחשבון, אלה מהווים ביקורת ו/או השלמה לכך שכל הפעולות מקבלות ביטוי בדוחות של תיק 8, גם אם התמחיר במערכת המרכזית לקה בחסר.</a:t>
            </a:r>
            <a:endParaRPr lang="de-DE" altLang="en-US" sz="1600"/>
          </a:p>
        </p:txBody>
      </p:sp>
    </p:spTree>
    <p:extLst>
      <p:ext uri="{BB962C8B-B14F-4D97-AF65-F5344CB8AC3E}">
        <p14:creationId xmlns:p14="http://schemas.microsoft.com/office/powerpoint/2010/main" val="13108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2A8C7-1517-4513-AB37-FAABB74627AD}" type="datetimeFigureOut">
              <a:rPr lang="he-IL" smtClean="0"/>
              <a:t>ל'/אב/תשע"ז</a:t>
            </a:fld>
            <a:endParaRPr lang="he-I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2131-6536-44F8-B8D0-39F54AAC622B}" type="slidenum">
              <a:rPr lang="he-IL" smtClean="0"/>
              <a:t>‹#›</a:t>
            </a:fld>
            <a:endParaRPr lang="he-IL" dirty="0"/>
          </a:p>
        </p:txBody>
      </p:sp>
      <p:pic>
        <p:nvPicPr>
          <p:cNvPr id="7" name="Picture 4" descr="Logo3d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140335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 userDrawn="1"/>
        </p:nvSpPr>
        <p:spPr bwMode="auto">
          <a:xfrm>
            <a:off x="395288" y="549275"/>
            <a:ext cx="244792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800" i="1" dirty="0"/>
              <a:t>Business Intelligence Software</a:t>
            </a:r>
          </a:p>
        </p:txBody>
      </p:sp>
    </p:spTree>
    <p:extLst>
      <p:ext uri="{BB962C8B-B14F-4D97-AF65-F5344CB8AC3E}">
        <p14:creationId xmlns:p14="http://schemas.microsoft.com/office/powerpoint/2010/main" val="1673558221"/>
      </p:ext>
    </p:extLst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2A8C7-1517-4513-AB37-FAABB74627AD}" type="datetimeFigureOut">
              <a:rPr lang="he-IL" smtClean="0"/>
              <a:t>ל'/אב/תשע"ז</a:t>
            </a:fld>
            <a:endParaRPr lang="he-I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2131-6536-44F8-B8D0-39F54AAC622B}" type="slidenum">
              <a:rPr lang="he-IL" smtClean="0"/>
              <a:t>‹#›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365849876"/>
      </p:ext>
    </p:extLst>
  </p:cSld>
  <p:clrMapOvr>
    <a:masterClrMapping/>
  </p:clrMapOvr>
  <p:transition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2A8C7-1517-4513-AB37-FAABB74627AD}" type="datetimeFigureOut">
              <a:rPr lang="he-IL" smtClean="0"/>
              <a:t>ל'/אב/תשע"ז</a:t>
            </a:fld>
            <a:endParaRPr lang="he-I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2131-6536-44F8-B8D0-39F54AAC622B}" type="slidenum">
              <a:rPr lang="he-IL" smtClean="0"/>
              <a:t>‹#›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291636013"/>
      </p:ext>
    </p:extLst>
  </p:cSld>
  <p:clrMapOvr>
    <a:masterClrMapping/>
  </p:clrMapOvr>
  <p:transition>
    <p:strips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81000" y="228600"/>
            <a:ext cx="8393113" cy="34020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51373433"/>
      </p:ext>
    </p:extLst>
  </p:cSld>
  <p:clrMapOvr>
    <a:masterClrMapping/>
  </p:clrMapOvr>
  <p:transition>
    <p:strips dir="r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275" y="228600"/>
            <a:ext cx="7081838" cy="7508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1416050"/>
            <a:ext cx="8388350" cy="10302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2598738"/>
            <a:ext cx="8388350" cy="1031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15493666"/>
      </p:ext>
    </p:extLst>
  </p:cSld>
  <p:clrMapOvr>
    <a:masterClrMapping/>
  </p:clrMapOvr>
  <p:transition>
    <p:strips dir="r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Tu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404258" y="6317566"/>
            <a:ext cx="4103688" cy="180000"/>
          </a:xfrm>
          <a:prstGeom prst="rect">
            <a:avLst/>
          </a:prstGeom>
        </p:spPr>
        <p:txBody>
          <a:bodyPr lIns="0" tIns="0" rIns="89986" bIns="0"/>
          <a:lstStyle>
            <a:lvl1pPr algn="l" rtl="0">
              <a:buNone/>
              <a:defRPr sz="1100" i="0" baseline="0">
                <a:solidFill>
                  <a:sysClr val="windowText" lastClr="000000"/>
                </a:solidFill>
                <a:latin typeface="Calibri" pitchFamily="34" charset="0"/>
              </a:defRPr>
            </a:lvl1pPr>
            <a:lvl2pPr algn="r" rtl="1">
              <a:defRPr/>
            </a:lvl2pPr>
            <a:lvl3pPr algn="r" rtl="1">
              <a:defRPr/>
            </a:lvl3pPr>
            <a:lvl4pPr algn="r" rtl="1">
              <a:defRPr/>
            </a:lvl4pPr>
            <a:lvl5pPr algn="r" rtl="1">
              <a:defRPr/>
            </a:lvl5pPr>
          </a:lstStyle>
          <a:p>
            <a:pPr lvl="0"/>
            <a:r>
              <a:rPr lang="en-US" dirty="0"/>
              <a:t>(1) Calibri 10.5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96000" y="8720"/>
            <a:ext cx="8352000" cy="7776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/>
              <a:t>Title – Tahoma 20 Bold</a:t>
            </a:r>
            <a:endParaRPr lang="en-US" dirty="0"/>
          </a:p>
        </p:txBody>
      </p:sp>
      <p:sp>
        <p:nvSpPr>
          <p:cNvPr id="3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1404258" y="6461566"/>
            <a:ext cx="4103688" cy="180000"/>
          </a:xfrm>
          <a:prstGeom prst="rect">
            <a:avLst/>
          </a:prstGeom>
        </p:spPr>
        <p:txBody>
          <a:bodyPr lIns="0" tIns="0" rIns="89986" bIns="0"/>
          <a:lstStyle>
            <a:lvl1pPr algn="l" rtl="0">
              <a:buNone/>
              <a:defRPr sz="900" i="1" baseline="0">
                <a:solidFill>
                  <a:sysClr val="windowText" lastClr="000000"/>
                </a:solidFill>
                <a:latin typeface="Calibri" pitchFamily="34" charset="0"/>
              </a:defRPr>
            </a:lvl1pPr>
            <a:lvl2pPr algn="r" rtl="1">
              <a:defRPr/>
            </a:lvl2pPr>
            <a:lvl3pPr algn="r" rtl="1">
              <a:defRPr/>
            </a:lvl3pPr>
            <a:lvl4pPr algn="r" rtl="1">
              <a:defRPr/>
            </a:lvl4pPr>
            <a:lvl5pPr algn="r" rtl="1">
              <a:defRPr/>
            </a:lvl5pPr>
          </a:lstStyle>
          <a:p>
            <a:pPr lvl="0"/>
            <a:r>
              <a:rPr lang="en-US" dirty="0"/>
              <a:t>Source: Calibri 9, Italic</a:t>
            </a:r>
          </a:p>
        </p:txBody>
      </p:sp>
    </p:spTree>
    <p:extLst>
      <p:ext uri="{BB962C8B-B14F-4D97-AF65-F5344CB8AC3E}">
        <p14:creationId xmlns:p14="http://schemas.microsoft.com/office/powerpoint/2010/main" val="2820184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2A8C7-1517-4513-AB37-FAABB74627AD}" type="datetimeFigureOut">
              <a:rPr lang="he-IL" smtClean="0"/>
              <a:t>ל'/אב/תשע"ז</a:t>
            </a:fld>
            <a:endParaRPr lang="he-I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2131-6536-44F8-B8D0-39F54AAC622B}" type="slidenum">
              <a:rPr lang="he-IL" smtClean="0"/>
              <a:t>‹#›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947150118"/>
      </p:ext>
    </p:extLst>
  </p:cSld>
  <p:clrMapOvr>
    <a:masterClrMapping/>
  </p:clrMapOvr>
  <p:transition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2A8C7-1517-4513-AB37-FAABB74627AD}" type="datetimeFigureOut">
              <a:rPr lang="he-IL" smtClean="0"/>
              <a:t>ל'/אב/תשע"ז</a:t>
            </a:fld>
            <a:endParaRPr lang="he-I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2131-6536-44F8-B8D0-39F54AAC622B}" type="slidenum">
              <a:rPr lang="he-IL" smtClean="0"/>
              <a:t>‹#›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042835106"/>
      </p:ext>
    </p:extLst>
  </p:cSld>
  <p:clrMapOvr>
    <a:masterClrMapping/>
  </p:clrMapOvr>
  <p:transition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2A8C7-1517-4513-AB37-FAABB74627AD}" type="datetimeFigureOut">
              <a:rPr lang="he-IL" smtClean="0"/>
              <a:t>ל'/אב/תשע"ז</a:t>
            </a:fld>
            <a:endParaRPr lang="he-I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2131-6536-44F8-B8D0-39F54AAC622B}" type="slidenum">
              <a:rPr lang="he-IL" smtClean="0"/>
              <a:t>‹#›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065946027"/>
      </p:ext>
    </p:extLst>
  </p:cSld>
  <p:clrMapOvr>
    <a:masterClrMapping/>
  </p:clrMapOvr>
  <p:transition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2A8C7-1517-4513-AB37-FAABB74627AD}" type="datetimeFigureOut">
              <a:rPr lang="he-IL" smtClean="0"/>
              <a:t>ל'/אב/תשע"ז</a:t>
            </a:fld>
            <a:endParaRPr lang="he-IL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2131-6536-44F8-B8D0-39F54AAC622B}" type="slidenum">
              <a:rPr lang="he-IL" smtClean="0"/>
              <a:t>‹#›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66109097"/>
      </p:ext>
    </p:extLst>
  </p:cSld>
  <p:clrMapOvr>
    <a:masterClrMapping/>
  </p:clrMapOvr>
  <p:transition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2A8C7-1517-4513-AB37-FAABB74627AD}" type="datetimeFigureOut">
              <a:rPr lang="he-IL" smtClean="0"/>
              <a:t>ל'/אב/תשע"ז</a:t>
            </a:fld>
            <a:endParaRPr lang="he-I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2131-6536-44F8-B8D0-39F54AAC622B}" type="slidenum">
              <a:rPr lang="he-IL" smtClean="0"/>
              <a:t>‹#›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352604362"/>
      </p:ext>
    </p:extLst>
  </p:cSld>
  <p:clrMapOvr>
    <a:masterClrMapping/>
  </p:clrMapOvr>
  <p:transition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2A8C7-1517-4513-AB37-FAABB74627AD}" type="datetimeFigureOut">
              <a:rPr lang="he-IL" smtClean="0"/>
              <a:t>ל'/אב/תשע"ז</a:t>
            </a:fld>
            <a:endParaRPr lang="he-I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2131-6536-44F8-B8D0-39F54AAC622B}" type="slidenum">
              <a:rPr lang="he-IL" smtClean="0"/>
              <a:t>‹#›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293778599"/>
      </p:ext>
    </p:extLst>
  </p:cSld>
  <p:clrMapOvr>
    <a:masterClrMapping/>
  </p:clrMapOvr>
  <p:transition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2A8C7-1517-4513-AB37-FAABB74627AD}" type="datetimeFigureOut">
              <a:rPr lang="he-IL" smtClean="0"/>
              <a:t>ל'/אב/תשע"ז</a:t>
            </a:fld>
            <a:endParaRPr lang="he-I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2131-6536-44F8-B8D0-39F54AAC622B}" type="slidenum">
              <a:rPr lang="he-IL" smtClean="0"/>
              <a:t>‹#›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879221680"/>
      </p:ext>
    </p:extLst>
  </p:cSld>
  <p:clrMapOvr>
    <a:masterClrMapping/>
  </p:clrMapOvr>
  <p:transition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he-IL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2A8C7-1517-4513-AB37-FAABB74627AD}" type="datetimeFigureOut">
              <a:rPr lang="he-IL" smtClean="0"/>
              <a:t>ל'/אב/תשע"ז</a:t>
            </a:fld>
            <a:endParaRPr lang="he-I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2131-6536-44F8-B8D0-39F54AAC622B}" type="slidenum">
              <a:rPr lang="he-IL" smtClean="0"/>
              <a:t>‹#›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192078382"/>
      </p:ext>
    </p:extLst>
  </p:cSld>
  <p:clrMapOvr>
    <a:masterClrMapping/>
  </p:clrMapOvr>
  <p:transition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62A8C7-1517-4513-AB37-FAABB74627AD}" type="datetimeFigureOut">
              <a:rPr lang="he-IL" smtClean="0"/>
              <a:t>ל'/אב/תשע"ז</a:t>
            </a:fld>
            <a:endParaRPr lang="he-I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942131-6536-44F8-B8D0-39F54AAC622B}" type="slidenum">
              <a:rPr lang="he-IL" smtClean="0"/>
              <a:t>‹#›</a:t>
            </a:fld>
            <a:endParaRPr lang="he-IL" dirty="0"/>
          </a:p>
        </p:txBody>
      </p:sp>
      <p:pic>
        <p:nvPicPr>
          <p:cNvPr id="7" name="Picture 4" descr="Logo3d"/>
          <p:cNvPicPr>
            <a:picLocks noChangeAspect="1" noChangeArrowheads="1"/>
          </p:cNvPicPr>
          <p:nvPr userDrawn="1"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140335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6"/>
          <p:cNvSpPr>
            <a:spLocks noChangeArrowheads="1"/>
          </p:cNvSpPr>
          <p:nvPr userDrawn="1"/>
        </p:nvSpPr>
        <p:spPr bwMode="auto">
          <a:xfrm>
            <a:off x="395288" y="549275"/>
            <a:ext cx="244792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800" i="1" dirty="0"/>
              <a:t>Business Intelligence Software</a:t>
            </a:r>
          </a:p>
        </p:txBody>
      </p:sp>
    </p:spTree>
    <p:extLst>
      <p:ext uri="{BB962C8B-B14F-4D97-AF65-F5344CB8AC3E}">
        <p14:creationId xmlns:p14="http://schemas.microsoft.com/office/powerpoint/2010/main" val="2398907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6" r:id="rId1"/>
    <p:sldLayoutId id="2147484087" r:id="rId2"/>
    <p:sldLayoutId id="2147484088" r:id="rId3"/>
    <p:sldLayoutId id="2147484089" r:id="rId4"/>
    <p:sldLayoutId id="2147484090" r:id="rId5"/>
    <p:sldLayoutId id="2147484091" r:id="rId6"/>
    <p:sldLayoutId id="2147484092" r:id="rId7"/>
    <p:sldLayoutId id="2147484093" r:id="rId8"/>
    <p:sldLayoutId id="2147484094" r:id="rId9"/>
    <p:sldLayoutId id="2147484095" r:id="rId10"/>
    <p:sldLayoutId id="2147484096" r:id="rId11"/>
    <p:sldLayoutId id="2147484097" r:id="rId12"/>
    <p:sldLayoutId id="2147484099" r:id="rId13"/>
    <p:sldLayoutId id="2147484100" r:id="rId14"/>
  </p:sldLayoutIdLst>
  <p:transition>
    <p:strips dir="rd"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hyperlink" Target="https://contiki.online/" TargetMode="External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12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pn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Logo3d"/>
          <p:cNvPicPr>
            <a:picLocks noGrp="1" noChangeAspect="1" noChangeArrowheads="1"/>
          </p:cNvPicPr>
          <p:nvPr>
            <p:ph type="ctrTitle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4005064"/>
            <a:ext cx="3096064" cy="123957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35496" y="1268760"/>
            <a:ext cx="6985000" cy="2326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None/>
            </a:pPr>
            <a:r>
              <a:rPr lang="en-US" altLang="en-US" sz="6600" b="1" dirty="0">
                <a:solidFill>
                  <a:srgbClr val="7030A0"/>
                </a:solidFill>
                <a:latin typeface="David" panose="020E0502060401010101" pitchFamily="34" charset="-79"/>
                <a:cs typeface="+mn-cs"/>
              </a:rPr>
              <a:t>BI</a:t>
            </a:r>
            <a:endParaRPr lang="he-IL" altLang="en-US" sz="6600" b="1" dirty="0">
              <a:solidFill>
                <a:srgbClr val="7030A0"/>
              </a:solidFill>
              <a:latin typeface="David" panose="020E0502060401010101" pitchFamily="34" charset="-79"/>
              <a:cs typeface="+mn-cs"/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None/>
            </a:pPr>
            <a:r>
              <a:rPr lang="he-IL" altLang="en-US" sz="6600" b="1" dirty="0">
                <a:solidFill>
                  <a:srgbClr val="7030A0"/>
                </a:solidFill>
                <a:latin typeface="David" panose="020E0502060401010101" pitchFamily="34" charset="-79"/>
                <a:cs typeface="+mn-cs"/>
              </a:rPr>
              <a:t>      </a:t>
            </a:r>
            <a:r>
              <a:rPr lang="en-US" altLang="en-US" sz="6600" b="1" dirty="0">
                <a:solidFill>
                  <a:srgbClr val="7030A0"/>
                </a:solidFill>
                <a:latin typeface="David" panose="020E0502060401010101" pitchFamily="34" charset="-79"/>
                <a:cs typeface="+mn-cs"/>
              </a:rPr>
              <a:t>	</a:t>
            </a:r>
            <a:r>
              <a:rPr lang="en-US" altLang="en-US" sz="48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David" panose="020E0502060401010101" pitchFamily="34" charset="-79"/>
                <a:cs typeface="+mn-cs"/>
              </a:rPr>
              <a:t>With</a:t>
            </a:r>
            <a:endParaRPr lang="de-DE" altLang="en-US" sz="4800" b="1" dirty="0">
              <a:solidFill>
                <a:schemeClr val="accent5">
                  <a:lumMod val="40000"/>
                  <a:lumOff val="60000"/>
                </a:schemeClr>
              </a:solidFill>
              <a:latin typeface="David" panose="020E0502060401010101" pitchFamily="34" charset="-79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4202096"/>
      </p:ext>
    </p:extLst>
  </p:cSld>
  <p:clrMapOvr>
    <a:masterClrMapping/>
  </p:clrMapOvr>
  <p:transition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>
            <a:off x="5868144" y="2102325"/>
            <a:ext cx="1949152" cy="1930400"/>
          </a:xfrm>
          <a:prstGeom prst="round2SameRect">
            <a:avLst>
              <a:gd name="adj1" fmla="val 9389"/>
              <a:gd name="adj2" fmla="val 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02" tIns="51201" rIns="102402" bIns="51201" rtlCol="0" anchor="t"/>
          <a:lstStyle/>
          <a:p>
            <a:pPr algn="ctr" rtl="0"/>
            <a:endParaRPr lang="en-US" sz="1500" b="1" dirty="0">
              <a:solidFill>
                <a:srgbClr val="FFFFFF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448" y="2102325"/>
            <a:ext cx="351356" cy="468474"/>
          </a:xfrm>
          <a:prstGeom prst="rect">
            <a:avLst/>
          </a:prstGeom>
        </p:spPr>
      </p:pic>
      <p:sp>
        <p:nvSpPr>
          <p:cNvPr id="10" name="Round Same Side Corner Rectangle 9"/>
          <p:cNvSpPr/>
          <p:nvPr/>
        </p:nvSpPr>
        <p:spPr>
          <a:xfrm>
            <a:off x="1331640" y="2142082"/>
            <a:ext cx="1885413" cy="1930400"/>
          </a:xfrm>
          <a:prstGeom prst="round2SameRect">
            <a:avLst>
              <a:gd name="adj1" fmla="val 9389"/>
              <a:gd name="adj2" fmla="val 0"/>
            </a:avLst>
          </a:prstGeom>
          <a:solidFill>
            <a:srgbClr val="7030A0"/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02" tIns="51201" rIns="102402" bIns="51201" rtlCol="0" anchor="t"/>
          <a:lstStyle/>
          <a:p>
            <a:pPr algn="ctr" rtl="0"/>
            <a:endParaRPr lang="en-US" sz="1500" dirty="0">
              <a:solidFill>
                <a:srgbClr val="FFFFFF"/>
              </a:solidFill>
            </a:endParaRPr>
          </a:p>
        </p:txBody>
      </p:sp>
      <p:sp>
        <p:nvSpPr>
          <p:cNvPr id="11" name="Round Same Side Corner Rectangle 10"/>
          <p:cNvSpPr/>
          <p:nvPr/>
        </p:nvSpPr>
        <p:spPr>
          <a:xfrm>
            <a:off x="3537844" y="2108328"/>
            <a:ext cx="2027931" cy="1924397"/>
          </a:xfrm>
          <a:prstGeom prst="round2SameRect">
            <a:avLst>
              <a:gd name="adj1" fmla="val 9389"/>
              <a:gd name="adj2" fmla="val 0"/>
            </a:avLst>
          </a:prstGeom>
          <a:solidFill>
            <a:srgbClr val="61568E"/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02" tIns="51201" rIns="102402" bIns="51201" rtlCol="0" anchor="t"/>
          <a:lstStyle/>
          <a:p>
            <a:pPr algn="ctr" rtl="0"/>
            <a:endParaRPr lang="en-US" sz="1500" dirty="0">
              <a:solidFill>
                <a:srgbClr val="FFFFFF"/>
              </a:solidFill>
            </a:endParaRPr>
          </a:p>
        </p:txBody>
      </p:sp>
      <p:sp>
        <p:nvSpPr>
          <p:cNvPr id="4" name="מלבן 3"/>
          <p:cNvSpPr/>
          <p:nvPr/>
        </p:nvSpPr>
        <p:spPr>
          <a:xfrm>
            <a:off x="5868144" y="2460951"/>
            <a:ext cx="26662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r" rtl="1">
              <a:buClr>
                <a:srgbClr val="FF9900"/>
              </a:buClr>
              <a:buSzPct val="50000"/>
              <a:defRPr/>
            </a:pPr>
            <a:r>
              <a:rPr lang="he-IL" b="1" dirty="0">
                <a:solidFill>
                  <a:schemeClr val="bg1"/>
                </a:solidFill>
              </a:rPr>
              <a:t>כלים להתממשק למקורות נתונים</a:t>
            </a:r>
          </a:p>
        </p:txBody>
      </p:sp>
      <p:sp>
        <p:nvSpPr>
          <p:cNvPr id="5" name="מלבן 4"/>
          <p:cNvSpPr/>
          <p:nvPr/>
        </p:nvSpPr>
        <p:spPr>
          <a:xfrm>
            <a:off x="3779912" y="2268708"/>
            <a:ext cx="22139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r" rtl="1">
              <a:buClr>
                <a:srgbClr val="FF9900"/>
              </a:buClr>
              <a:buSzPct val="50000"/>
              <a:defRPr/>
            </a:pPr>
            <a:r>
              <a:rPr lang="he-IL" b="1" dirty="0">
                <a:solidFill>
                  <a:schemeClr val="bg1"/>
                </a:solidFill>
              </a:rPr>
              <a:t>סביבה לעיבוד, טיוב ואחסון נתונים</a:t>
            </a:r>
          </a:p>
        </p:txBody>
      </p:sp>
      <p:sp>
        <p:nvSpPr>
          <p:cNvPr id="6" name="מלבן 5"/>
          <p:cNvSpPr/>
          <p:nvPr/>
        </p:nvSpPr>
        <p:spPr>
          <a:xfrm>
            <a:off x="1187624" y="2276872"/>
            <a:ext cx="266290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r" rtl="1">
              <a:buClr>
                <a:srgbClr val="FF9900"/>
              </a:buClr>
              <a:buSzPct val="50000"/>
              <a:defRPr/>
            </a:pPr>
            <a:r>
              <a:rPr lang="he-IL" b="1" dirty="0">
                <a:solidFill>
                  <a:schemeClr val="bg1"/>
                </a:solidFill>
              </a:rPr>
              <a:t>דרכים שונות להצגת נתונים: גם למסך וגם לנייר</a:t>
            </a:r>
            <a:endParaRPr lang="de-DE" altLang="en-US" b="1" dirty="0">
              <a:solidFill>
                <a:schemeClr val="bg1"/>
              </a:solidFill>
            </a:endParaRPr>
          </a:p>
        </p:txBody>
      </p:sp>
      <p:sp>
        <p:nvSpPr>
          <p:cNvPr id="7" name="מלבן 6"/>
          <p:cNvSpPr/>
          <p:nvPr/>
        </p:nvSpPr>
        <p:spPr>
          <a:xfrm>
            <a:off x="5192693" y="260648"/>
            <a:ext cx="35269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>
              <a:defRPr/>
            </a:pPr>
            <a:r>
              <a:rPr lang="he-IL" altLang="en-US" sz="2800" b="1" dirty="0">
                <a:solidFill>
                  <a:schemeClr val="tx2">
                    <a:lumMod val="75000"/>
                  </a:schemeClr>
                </a:solidFill>
              </a:rPr>
              <a:t>תוכנה להקמת מודל </a:t>
            </a:r>
            <a:r>
              <a:rPr lang="en-US" altLang="en-US" sz="2800" b="1" dirty="0">
                <a:solidFill>
                  <a:schemeClr val="tx2">
                    <a:lumMod val="75000"/>
                  </a:schemeClr>
                </a:solidFill>
              </a:rPr>
              <a:t>:BI</a:t>
            </a:r>
            <a:endParaRPr lang="he-IL" altLang="en-US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מלבן 11"/>
          <p:cNvSpPr/>
          <p:nvPr/>
        </p:nvSpPr>
        <p:spPr>
          <a:xfrm>
            <a:off x="6300192" y="963164"/>
            <a:ext cx="24160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altLang="en-US" b="1" dirty="0">
                <a:solidFill>
                  <a:schemeClr val="tx2">
                    <a:lumMod val="75000"/>
                  </a:schemeClr>
                </a:solidFill>
              </a:rPr>
              <a:t>פתרון מלא להכנת יישום</a:t>
            </a:r>
            <a:endParaRPr lang="he-IL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476278"/>
      </p:ext>
    </p:extLst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he-IL" dirty="0"/>
          </a:p>
        </p:txBody>
      </p:sp>
      <p:grpSp>
        <p:nvGrpSpPr>
          <p:cNvPr id="7" name="Group 6"/>
          <p:cNvGrpSpPr/>
          <p:nvPr/>
        </p:nvGrpSpPr>
        <p:grpSpPr>
          <a:xfrm>
            <a:off x="584920" y="2497421"/>
            <a:ext cx="8451575" cy="1444314"/>
            <a:chOff x="370976" y="2852936"/>
            <a:chExt cx="8377488" cy="1943837"/>
          </a:xfrm>
        </p:grpSpPr>
        <p:sp>
          <p:nvSpPr>
            <p:cNvPr id="32" name="Rounded Rectangle 31"/>
            <p:cNvSpPr/>
            <p:nvPr/>
          </p:nvSpPr>
          <p:spPr>
            <a:xfrm>
              <a:off x="370976" y="2924943"/>
              <a:ext cx="4742935" cy="1619984"/>
            </a:xfrm>
            <a:prstGeom prst="roundRect">
              <a:avLst>
                <a:gd name="adj" fmla="val 9179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0"/>
              <a:endParaRPr lang="he-IL" dirty="0">
                <a:solidFill>
                  <a:srgbClr val="FFFFFF"/>
                </a:solidFill>
              </a:endParaRPr>
            </a:p>
          </p:txBody>
        </p:sp>
        <p:sp>
          <p:nvSpPr>
            <p:cNvPr id="33" name="Round Same Side Corner Rectangle 32"/>
            <p:cNvSpPr/>
            <p:nvPr/>
          </p:nvSpPr>
          <p:spPr>
            <a:xfrm rot="5400000">
              <a:off x="5850239" y="1718713"/>
              <a:ext cx="1764002" cy="4032448"/>
            </a:xfrm>
            <a:prstGeom prst="round2Same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0"/>
              <a:endParaRPr lang="he-IL" dirty="0">
                <a:solidFill>
                  <a:srgbClr val="FFFFFF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072272" y="2955439"/>
              <a:ext cx="536367" cy="1841334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algn="ctr" rtl="0"/>
              <a:r>
                <a:rPr lang="en-US" sz="6000" b="1" dirty="0">
                  <a:solidFill>
                    <a:srgbClr val="FFFFFF">
                      <a:alpha val="48000"/>
                    </a:srgbClr>
                  </a:solidFill>
                </a:rPr>
                <a:t>2</a:t>
              </a:r>
            </a:p>
          </p:txBody>
        </p:sp>
        <p:sp>
          <p:nvSpPr>
            <p:cNvPr id="40" name="Trapezoid 39"/>
            <p:cNvSpPr/>
            <p:nvPr/>
          </p:nvSpPr>
          <p:spPr>
            <a:xfrm rot="16200000">
              <a:off x="3780009" y="3680931"/>
              <a:ext cx="1764002" cy="108012"/>
            </a:xfrm>
            <a:prstGeom prst="trapezoid">
              <a:avLst>
                <a:gd name="adj" fmla="val 64745"/>
              </a:avLst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he-IL" dirty="0"/>
            </a:p>
          </p:txBody>
        </p:sp>
      </p:grpSp>
      <p:grpSp>
        <p:nvGrpSpPr>
          <p:cNvPr id="38" name="Group 6"/>
          <p:cNvGrpSpPr/>
          <p:nvPr/>
        </p:nvGrpSpPr>
        <p:grpSpPr>
          <a:xfrm>
            <a:off x="581040" y="3918056"/>
            <a:ext cx="8377488" cy="996033"/>
            <a:chOff x="370976" y="2775604"/>
            <a:chExt cx="8377488" cy="1841334"/>
          </a:xfrm>
        </p:grpSpPr>
        <p:sp>
          <p:nvSpPr>
            <p:cNvPr id="39" name="Rounded Rectangle 31"/>
            <p:cNvSpPr/>
            <p:nvPr/>
          </p:nvSpPr>
          <p:spPr>
            <a:xfrm>
              <a:off x="370976" y="2924943"/>
              <a:ext cx="4742935" cy="1619984"/>
            </a:xfrm>
            <a:prstGeom prst="roundRect">
              <a:avLst>
                <a:gd name="adj" fmla="val 9179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0"/>
              <a:endParaRPr lang="he-IL" dirty="0">
                <a:solidFill>
                  <a:srgbClr val="FFFFFF"/>
                </a:solidFill>
              </a:endParaRPr>
            </a:p>
          </p:txBody>
        </p:sp>
        <p:sp>
          <p:nvSpPr>
            <p:cNvPr id="41" name="Round Same Side Corner Rectangle 32"/>
            <p:cNvSpPr/>
            <p:nvPr/>
          </p:nvSpPr>
          <p:spPr>
            <a:xfrm rot="5400000">
              <a:off x="5850239" y="1718713"/>
              <a:ext cx="1764002" cy="4032448"/>
            </a:xfrm>
            <a:prstGeom prst="round2Same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0"/>
              <a:endParaRPr lang="he-IL" dirty="0">
                <a:solidFill>
                  <a:srgbClr val="FFFFFF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138400" y="2775604"/>
              <a:ext cx="536367" cy="1841334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algn="ctr" rtl="0"/>
              <a:r>
                <a:rPr lang="en-US" sz="6000" b="1" dirty="0">
                  <a:solidFill>
                    <a:srgbClr val="FFFFFF">
                      <a:alpha val="48000"/>
                    </a:srgbClr>
                  </a:solidFill>
                </a:rPr>
                <a:t>3</a:t>
              </a:r>
            </a:p>
          </p:txBody>
        </p:sp>
        <p:sp>
          <p:nvSpPr>
            <p:cNvPr id="43" name="Trapezoid 39"/>
            <p:cNvSpPr/>
            <p:nvPr/>
          </p:nvSpPr>
          <p:spPr>
            <a:xfrm rot="16200000">
              <a:off x="3780009" y="3680931"/>
              <a:ext cx="1764002" cy="108012"/>
            </a:xfrm>
            <a:prstGeom prst="trapezoid">
              <a:avLst>
                <a:gd name="adj" fmla="val 64745"/>
              </a:avLst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he-IL" dirty="0"/>
            </a:p>
          </p:txBody>
        </p:sp>
      </p:grpSp>
      <p:grpSp>
        <p:nvGrpSpPr>
          <p:cNvPr id="72" name="Group 6"/>
          <p:cNvGrpSpPr/>
          <p:nvPr/>
        </p:nvGrpSpPr>
        <p:grpSpPr>
          <a:xfrm>
            <a:off x="581040" y="1250020"/>
            <a:ext cx="8377488" cy="996033"/>
            <a:chOff x="370976" y="2775604"/>
            <a:chExt cx="8377488" cy="1841334"/>
          </a:xfrm>
        </p:grpSpPr>
        <p:sp>
          <p:nvSpPr>
            <p:cNvPr id="73" name="Rounded Rectangle 31"/>
            <p:cNvSpPr/>
            <p:nvPr/>
          </p:nvSpPr>
          <p:spPr>
            <a:xfrm>
              <a:off x="370976" y="2924943"/>
              <a:ext cx="4742935" cy="1619984"/>
            </a:xfrm>
            <a:prstGeom prst="roundRect">
              <a:avLst>
                <a:gd name="adj" fmla="val 9179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0"/>
              <a:endParaRPr lang="he-IL" dirty="0">
                <a:solidFill>
                  <a:srgbClr val="FFFFFF"/>
                </a:solidFill>
              </a:endParaRPr>
            </a:p>
          </p:txBody>
        </p:sp>
        <p:sp>
          <p:nvSpPr>
            <p:cNvPr id="74" name="Round Same Side Corner Rectangle 32"/>
            <p:cNvSpPr/>
            <p:nvPr/>
          </p:nvSpPr>
          <p:spPr>
            <a:xfrm rot="5400000">
              <a:off x="5850239" y="1718713"/>
              <a:ext cx="1764002" cy="4032448"/>
            </a:xfrm>
            <a:prstGeom prst="round2Same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0"/>
              <a:endParaRPr lang="he-IL" dirty="0">
                <a:solidFill>
                  <a:srgbClr val="FFFFFF"/>
                </a:solidFill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8138400" y="2775604"/>
              <a:ext cx="536367" cy="1841334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algn="ctr" rtl="0"/>
              <a:r>
                <a:rPr lang="en-US" sz="6000" b="1" dirty="0">
                  <a:solidFill>
                    <a:srgbClr val="FFFFFF">
                      <a:alpha val="48000"/>
                    </a:srgbClr>
                  </a:solidFill>
                </a:rPr>
                <a:t>1</a:t>
              </a:r>
            </a:p>
          </p:txBody>
        </p:sp>
        <p:sp>
          <p:nvSpPr>
            <p:cNvPr id="76" name="Trapezoid 39"/>
            <p:cNvSpPr/>
            <p:nvPr/>
          </p:nvSpPr>
          <p:spPr>
            <a:xfrm rot="16200000">
              <a:off x="3780009" y="3680931"/>
              <a:ext cx="1764002" cy="108012"/>
            </a:xfrm>
            <a:prstGeom prst="trapezoid">
              <a:avLst>
                <a:gd name="adj" fmla="val 64745"/>
              </a:avLst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he-IL" dirty="0"/>
            </a:p>
          </p:txBody>
        </p:sp>
      </p:grpSp>
      <p:grpSp>
        <p:nvGrpSpPr>
          <p:cNvPr id="77" name="Group 6"/>
          <p:cNvGrpSpPr/>
          <p:nvPr/>
        </p:nvGrpSpPr>
        <p:grpSpPr>
          <a:xfrm>
            <a:off x="586899" y="5100809"/>
            <a:ext cx="8377488" cy="996033"/>
            <a:chOff x="370976" y="2775604"/>
            <a:chExt cx="8377488" cy="1841334"/>
          </a:xfrm>
        </p:grpSpPr>
        <p:sp>
          <p:nvSpPr>
            <p:cNvPr id="78" name="Rounded Rectangle 31"/>
            <p:cNvSpPr/>
            <p:nvPr/>
          </p:nvSpPr>
          <p:spPr>
            <a:xfrm>
              <a:off x="370976" y="2924943"/>
              <a:ext cx="4742935" cy="1619984"/>
            </a:xfrm>
            <a:prstGeom prst="roundRect">
              <a:avLst>
                <a:gd name="adj" fmla="val 9179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0"/>
              <a:endParaRPr lang="he-IL" dirty="0">
                <a:solidFill>
                  <a:srgbClr val="FFFFFF"/>
                </a:solidFill>
              </a:endParaRPr>
            </a:p>
          </p:txBody>
        </p:sp>
        <p:sp>
          <p:nvSpPr>
            <p:cNvPr id="79" name="Round Same Side Corner Rectangle 32"/>
            <p:cNvSpPr/>
            <p:nvPr/>
          </p:nvSpPr>
          <p:spPr>
            <a:xfrm rot="5400000">
              <a:off x="5850239" y="1718713"/>
              <a:ext cx="1764002" cy="4032448"/>
            </a:xfrm>
            <a:prstGeom prst="round2Same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0"/>
              <a:endParaRPr lang="he-IL" dirty="0">
                <a:solidFill>
                  <a:srgbClr val="FFFFFF"/>
                </a:solidFill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8138400" y="2775604"/>
              <a:ext cx="536367" cy="1841334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algn="ctr" rtl="0"/>
              <a:r>
                <a:rPr lang="en-US" sz="6000" b="1" dirty="0">
                  <a:solidFill>
                    <a:srgbClr val="FFFFFF">
                      <a:alpha val="48000"/>
                    </a:srgbClr>
                  </a:solidFill>
                </a:rPr>
                <a:t>4</a:t>
              </a:r>
            </a:p>
          </p:txBody>
        </p:sp>
        <p:sp>
          <p:nvSpPr>
            <p:cNvPr id="81" name="Trapezoid 39"/>
            <p:cNvSpPr/>
            <p:nvPr/>
          </p:nvSpPr>
          <p:spPr>
            <a:xfrm rot="16200000">
              <a:off x="3780009" y="3680931"/>
              <a:ext cx="1764002" cy="108012"/>
            </a:xfrm>
            <a:prstGeom prst="trapezoid">
              <a:avLst>
                <a:gd name="adj" fmla="val 64745"/>
              </a:avLst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he-IL" dirty="0"/>
            </a:p>
          </p:txBody>
        </p:sp>
      </p:grpSp>
      <p:sp>
        <p:nvSpPr>
          <p:cNvPr id="2" name="מלבן 1"/>
          <p:cNvSpPr/>
          <p:nvPr/>
        </p:nvSpPr>
        <p:spPr>
          <a:xfrm>
            <a:off x="4889913" y="1595865"/>
            <a:ext cx="34644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>
              <a:defRPr/>
            </a:pPr>
            <a:r>
              <a:rPr lang="he-IL" b="1" dirty="0">
                <a:solidFill>
                  <a:schemeClr val="bg1">
                    <a:lumMod val="85000"/>
                  </a:schemeClr>
                </a:solidFill>
              </a:rPr>
              <a:t>הפשטת דרכי הצגת נתונים ניהוליים</a:t>
            </a:r>
          </a:p>
        </p:txBody>
      </p:sp>
      <p:sp>
        <p:nvSpPr>
          <p:cNvPr id="4" name="מלבן 3"/>
          <p:cNvSpPr/>
          <p:nvPr/>
        </p:nvSpPr>
        <p:spPr>
          <a:xfrm>
            <a:off x="5950970" y="2930284"/>
            <a:ext cx="23791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>
                <a:solidFill>
                  <a:schemeClr val="bg1">
                    <a:lumMod val="85000"/>
                  </a:schemeClr>
                </a:solidFill>
              </a:rPr>
              <a:t>חיתוך והצגה רב ממדית</a:t>
            </a:r>
          </a:p>
        </p:txBody>
      </p:sp>
      <p:sp>
        <p:nvSpPr>
          <p:cNvPr id="9" name="מלבן 8"/>
          <p:cNvSpPr/>
          <p:nvPr/>
        </p:nvSpPr>
        <p:spPr>
          <a:xfrm>
            <a:off x="6118212" y="4210491"/>
            <a:ext cx="23038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b="1" dirty="0">
                <a:solidFill>
                  <a:schemeClr val="bg1">
                    <a:lumMod val="85000"/>
                  </a:schemeClr>
                </a:solidFill>
              </a:rPr>
              <a:t>אחידות ושלמות נתונים</a:t>
            </a:r>
          </a:p>
        </p:txBody>
      </p:sp>
      <p:sp>
        <p:nvSpPr>
          <p:cNvPr id="11" name="מלבן 10"/>
          <p:cNvSpPr/>
          <p:nvPr/>
        </p:nvSpPr>
        <p:spPr>
          <a:xfrm>
            <a:off x="6788522" y="5414159"/>
            <a:ext cx="14606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>
              <a:defRPr/>
            </a:pPr>
            <a:r>
              <a:rPr lang="he-IL" b="1" dirty="0">
                <a:solidFill>
                  <a:schemeClr val="bg1">
                    <a:lumMod val="85000"/>
                  </a:schemeClr>
                </a:solidFill>
              </a:rPr>
              <a:t>זמינות נתונים</a:t>
            </a:r>
          </a:p>
        </p:txBody>
      </p:sp>
      <p:sp>
        <p:nvSpPr>
          <p:cNvPr id="12" name="מלבן 11"/>
          <p:cNvSpPr/>
          <p:nvPr/>
        </p:nvSpPr>
        <p:spPr>
          <a:xfrm>
            <a:off x="17971" y="2647138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628650" lvl="1" indent="-171450" algn="r" rtl="1">
              <a:buFont typeface="Wingdings" pitchFamily="2" charset="2"/>
              <a:buChar char="ü"/>
              <a:defRPr/>
            </a:pPr>
            <a:r>
              <a:rPr lang="he-IL" sz="1200" dirty="0"/>
              <a:t>מוצרים וקבוצות מוצרים</a:t>
            </a:r>
          </a:p>
          <a:p>
            <a:pPr marL="628650" lvl="1" indent="-171450" algn="r" rtl="1">
              <a:buFont typeface="Wingdings" pitchFamily="2" charset="2"/>
              <a:buChar char="ü"/>
              <a:defRPr/>
            </a:pPr>
            <a:r>
              <a:rPr lang="he-IL" sz="1200" dirty="0"/>
              <a:t>לקוחות ומגזרים</a:t>
            </a:r>
          </a:p>
          <a:p>
            <a:pPr marL="628650" lvl="1" indent="-171450" algn="r" rtl="1">
              <a:buFont typeface="Wingdings" pitchFamily="2" charset="2"/>
              <a:buChar char="ü"/>
              <a:defRPr/>
            </a:pPr>
            <a:r>
              <a:rPr lang="he-IL" sz="1200" dirty="0"/>
              <a:t>קווי יצור ומחלקות</a:t>
            </a:r>
          </a:p>
          <a:p>
            <a:pPr marL="628650" lvl="1" indent="-171450" algn="r" rtl="1">
              <a:buFont typeface="Wingdings" pitchFamily="2" charset="2"/>
              <a:buChar char="ü"/>
              <a:defRPr/>
            </a:pPr>
            <a:r>
              <a:rPr lang="he-IL" sz="1200" dirty="0"/>
              <a:t>זמן</a:t>
            </a:r>
          </a:p>
          <a:p>
            <a:pPr marL="628650" lvl="1" indent="-171450" algn="r" rtl="1">
              <a:buFont typeface="Wingdings" pitchFamily="2" charset="2"/>
              <a:buChar char="ü"/>
              <a:defRPr/>
            </a:pPr>
            <a:r>
              <a:rPr lang="he-IL" sz="1200" dirty="0"/>
              <a:t>ועוד</a:t>
            </a:r>
          </a:p>
        </p:txBody>
      </p:sp>
      <p:sp>
        <p:nvSpPr>
          <p:cNvPr id="13" name="מלבן 12"/>
          <p:cNvSpPr/>
          <p:nvPr/>
        </p:nvSpPr>
        <p:spPr>
          <a:xfrm>
            <a:off x="107504" y="4206155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628650" lvl="1" indent="-171450" algn="r" rtl="1">
              <a:buFont typeface="Wingdings" pitchFamily="2" charset="2"/>
              <a:buChar char="ü"/>
              <a:defRPr/>
            </a:pPr>
            <a:r>
              <a:rPr lang="he-IL" sz="1200" dirty="0"/>
              <a:t>מקור אחד אמת אחת</a:t>
            </a:r>
          </a:p>
          <a:p>
            <a:pPr marL="628650" lvl="1" indent="-171450" algn="r" rtl="1">
              <a:buFont typeface="Wingdings" pitchFamily="2" charset="2"/>
              <a:buChar char="ü"/>
              <a:defRPr/>
            </a:pPr>
            <a:r>
              <a:rPr lang="he-IL" sz="1200" dirty="0"/>
              <a:t>התאמה לדוחות כספיים</a:t>
            </a:r>
          </a:p>
        </p:txBody>
      </p:sp>
      <p:sp>
        <p:nvSpPr>
          <p:cNvPr id="18" name="מלבן 17"/>
          <p:cNvSpPr/>
          <p:nvPr/>
        </p:nvSpPr>
        <p:spPr>
          <a:xfrm>
            <a:off x="5323975" y="213618"/>
            <a:ext cx="49826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sz="2800" b="1" dirty="0">
                <a:solidFill>
                  <a:schemeClr val="tx2">
                    <a:lumMod val="75000"/>
                  </a:schemeClr>
                </a:solidFill>
              </a:rPr>
              <a:t>המטרה </a:t>
            </a:r>
            <a:r>
              <a:rPr lang="en-US" sz="2800" dirty="0"/>
              <a:t>: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BI</a:t>
            </a:r>
            <a:endParaRPr lang="he-IL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מלבן 19"/>
          <p:cNvSpPr/>
          <p:nvPr/>
        </p:nvSpPr>
        <p:spPr>
          <a:xfrm>
            <a:off x="6833704" y="210959"/>
            <a:ext cx="20473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sz="2800" b="1" dirty="0">
                <a:solidFill>
                  <a:schemeClr val="tx2">
                    <a:lumMod val="75000"/>
                  </a:schemeClr>
                </a:solidFill>
              </a:rPr>
              <a:t>הקמת יישום </a:t>
            </a:r>
          </a:p>
        </p:txBody>
      </p:sp>
    </p:spTree>
    <p:extLst>
      <p:ext uri="{BB962C8B-B14F-4D97-AF65-F5344CB8AC3E}">
        <p14:creationId xmlns:p14="http://schemas.microsoft.com/office/powerpoint/2010/main" val="2510455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9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122288" y="149438"/>
            <a:ext cx="8893175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1">
              <a:defRPr/>
            </a:pPr>
            <a:endParaRPr lang="he-IL" altLang="en-US" sz="20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rtl="1">
              <a:defRPr/>
            </a:pPr>
            <a:endParaRPr lang="he-IL" altLang="en-US" sz="20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rtl="1">
              <a:defRPr/>
            </a:pPr>
            <a:endParaRPr lang="he-IL" altLang="en-US" sz="2000" b="1" dirty="0"/>
          </a:p>
          <a:p>
            <a:pPr algn="ctr" rtl="1">
              <a:defRPr/>
            </a:pPr>
            <a:r>
              <a:rPr lang="he-IL" altLang="en-US" sz="2400" b="1" dirty="0">
                <a:solidFill>
                  <a:schemeClr val="accent6">
                    <a:lumMod val="75000"/>
                  </a:schemeClr>
                </a:solidFill>
              </a:rPr>
              <a:t>פעילות חברת "קונטיקי </a:t>
            </a:r>
            <a:r>
              <a:rPr lang="he-IL" altLang="en-US" sz="2400" b="1" dirty="0" err="1">
                <a:solidFill>
                  <a:schemeClr val="accent6">
                    <a:lumMod val="75000"/>
                  </a:schemeClr>
                </a:solidFill>
              </a:rPr>
              <a:t>אי.טי</a:t>
            </a:r>
            <a:r>
              <a:rPr lang="he-IL" altLang="en-US" sz="2400" b="1" dirty="0">
                <a:solidFill>
                  <a:schemeClr val="accent6">
                    <a:lumMod val="75000"/>
                  </a:schemeClr>
                </a:solidFill>
              </a:rPr>
              <a:t>. בע"מ" ממוקדת תוכנה:</a:t>
            </a:r>
          </a:p>
          <a:p>
            <a:pPr algn="ctr" rtl="1">
              <a:defRPr/>
            </a:pPr>
            <a:endParaRPr lang="he-IL" sz="2000" b="1" dirty="0"/>
          </a:p>
          <a:p>
            <a:pPr algn="ctr" rtl="1">
              <a:defRPr/>
            </a:pPr>
            <a:endParaRPr lang="he-IL" altLang="en-US" b="1" dirty="0"/>
          </a:p>
          <a:p>
            <a:pPr algn="ctr" rtl="1">
              <a:defRPr/>
            </a:pPr>
            <a:r>
              <a:rPr lang="he-IL" altLang="en-US" b="1" dirty="0"/>
              <a:t>   כתיבה ופיתוח של </a:t>
            </a:r>
            <a:r>
              <a:rPr lang="en-AU" altLang="en-US" b="1" dirty="0" err="1"/>
              <a:t>Contiki</a:t>
            </a:r>
            <a:endParaRPr lang="he-IL" altLang="en-US" b="1" dirty="0"/>
          </a:p>
          <a:p>
            <a:pPr algn="ctr" rtl="1">
              <a:defRPr/>
            </a:pPr>
            <a:r>
              <a:rPr lang="he-IL" altLang="en-US" sz="2000" b="1" dirty="0"/>
              <a:t>   </a:t>
            </a:r>
          </a:p>
          <a:p>
            <a:pPr algn="ctr" rtl="1">
              <a:defRPr/>
            </a:pPr>
            <a:r>
              <a:rPr lang="he-IL" altLang="en-US" sz="2000" b="1" dirty="0"/>
              <a:t>       </a:t>
            </a:r>
            <a:r>
              <a:rPr lang="he-IL" altLang="en-US" b="1" dirty="0"/>
              <a:t>הקמת יישומי </a:t>
            </a:r>
            <a:r>
              <a:rPr lang="en-US" altLang="en-US" b="1" dirty="0"/>
              <a:t>BI</a:t>
            </a:r>
            <a:r>
              <a:rPr lang="he-IL" altLang="en-US" b="1" dirty="0"/>
              <a:t> בעזרת </a:t>
            </a:r>
            <a:r>
              <a:rPr lang="en-AU" altLang="en-US" b="1" dirty="0" err="1"/>
              <a:t>Contiki</a:t>
            </a:r>
            <a:endParaRPr lang="he-IL" altLang="en-US" b="1" dirty="0"/>
          </a:p>
          <a:p>
            <a:pPr algn="ctr" rtl="1">
              <a:defRPr/>
            </a:pPr>
            <a:endParaRPr lang="he-IL" altLang="en-US" b="1" dirty="0"/>
          </a:p>
          <a:p>
            <a:pPr algn="ctr" rtl="1">
              <a:defRPr/>
            </a:pPr>
            <a:r>
              <a:rPr lang="he-IL" altLang="en-US" b="1" dirty="0"/>
              <a:t>                      שרות ותמיכה ללקוחות </a:t>
            </a:r>
            <a:r>
              <a:rPr lang="en-AU" altLang="en-US" b="1" dirty="0" err="1"/>
              <a:t>Contiki</a:t>
            </a:r>
            <a:r>
              <a:rPr lang="he-IL" altLang="en-US" b="1" dirty="0"/>
              <a:t>  </a:t>
            </a:r>
            <a:endParaRPr lang="he-IL" altLang="en-US" sz="2400" b="1" dirty="0"/>
          </a:p>
          <a:p>
            <a:pPr algn="ctr" rtl="1">
              <a:defRPr/>
            </a:pPr>
            <a:endParaRPr lang="he-IL" altLang="en-US" sz="2400" b="1" dirty="0"/>
          </a:p>
          <a:p>
            <a:pPr algn="ctr" rtl="1">
              <a:defRPr/>
            </a:pPr>
            <a:endParaRPr lang="he-IL" altLang="en-US" sz="2400" b="1" dirty="0"/>
          </a:p>
          <a:p>
            <a:pPr algn="ctr" rtl="1">
              <a:defRPr/>
            </a:pPr>
            <a:endParaRPr lang="he-IL" altLang="en-US" sz="2400" b="1" dirty="0"/>
          </a:p>
          <a:p>
            <a:pPr algn="ctr" rtl="1">
              <a:defRPr/>
            </a:pPr>
            <a:r>
              <a:rPr lang="he-IL" altLang="en-US" sz="2400" b="1" dirty="0"/>
              <a:t>           ל </a:t>
            </a:r>
            <a:r>
              <a:rPr lang="en-AU" altLang="en-US" sz="2400" b="1" dirty="0" err="1"/>
              <a:t>Contiki</a:t>
            </a:r>
            <a:r>
              <a:rPr lang="he-IL" altLang="en-US" sz="2400" b="1" dirty="0"/>
              <a:t> מעל </a:t>
            </a:r>
            <a:r>
              <a:rPr lang="en-US" altLang="en-US" sz="2400" b="1" dirty="0"/>
              <a:t>300</a:t>
            </a:r>
            <a:r>
              <a:rPr lang="he-IL" altLang="en-US" sz="2400" b="1" dirty="0"/>
              <a:t> התקנות אצל לקוחות בכל ענפי המשק.</a:t>
            </a:r>
          </a:p>
          <a:p>
            <a:pPr algn="ctr" rtl="1">
              <a:defRPr/>
            </a:pPr>
            <a:endParaRPr lang="en-US" sz="24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8305" y="1912564"/>
            <a:ext cx="2152650" cy="173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מלבן 2"/>
          <p:cNvSpPr/>
          <p:nvPr/>
        </p:nvSpPr>
        <p:spPr>
          <a:xfrm>
            <a:off x="5539959" y="6237312"/>
            <a:ext cx="308129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>
              <a:defRPr/>
            </a:pPr>
            <a:r>
              <a:rPr lang="he-IL" altLang="en-US" sz="1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"</a:t>
            </a:r>
            <a:r>
              <a:rPr lang="he-IL" altLang="en-US" sz="1400" b="1" dirty="0" err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קונטיקי</a:t>
            </a:r>
            <a:r>
              <a:rPr lang="he-IL" altLang="en-US" sz="1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e-IL" altLang="en-US" sz="1400" b="1" dirty="0" err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אי.טי</a:t>
            </a:r>
            <a:r>
              <a:rPr lang="he-IL" altLang="en-US" sz="1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בע"מ" </a:t>
            </a:r>
            <a:r>
              <a:rPr lang="en-US" altLang="en-US" sz="1400" b="1" dirty="0">
                <a:solidFill>
                  <a:schemeClr val="tx2">
                    <a:lumMod val="75000"/>
                  </a:schemeClr>
                </a:solidFill>
              </a:rPr>
              <a:t>  </a:t>
            </a:r>
            <a:r>
              <a:rPr lang="he-IL" altLang="en-US" sz="1400" b="1" dirty="0">
                <a:solidFill>
                  <a:schemeClr val="tx2">
                    <a:lumMod val="75000"/>
                  </a:schemeClr>
                </a:solidFill>
              </a:rPr>
              <a:t>החברה מאחורי </a:t>
            </a:r>
            <a:endParaRPr lang="en-US" altLang="en-US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6147" y="6237312"/>
            <a:ext cx="888619" cy="355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9353948"/>
      </p:ext>
    </p:extLst>
  </p:cSld>
  <p:clrMapOvr>
    <a:masterClrMapping/>
  </p:clrMapOvr>
  <p:transition>
    <p:strips dir="r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2483768" y="2492896"/>
            <a:ext cx="4896544" cy="1219200"/>
          </a:xfrm>
        </p:spPr>
        <p:txBody>
          <a:bodyPr lIns="92075" tIns="46038" rIns="92075" bIns="46038" anchor="ctr">
            <a:normAutofit/>
          </a:bodyPr>
          <a:lstStyle/>
          <a:p>
            <a:pPr>
              <a:defRPr/>
            </a:pPr>
            <a:r>
              <a:rPr lang="en-US" altLang="en-US" sz="3600" b="1" dirty="0"/>
              <a:t>How</a:t>
            </a:r>
            <a:r>
              <a:rPr lang="he-IL" altLang="en-US" sz="3600" b="1" dirty="0">
                <a:cs typeface="+mn-cs"/>
              </a:rPr>
              <a:t>  </a:t>
            </a:r>
            <a:r>
              <a:rPr lang="en-US" altLang="en-US" sz="3600" b="1" dirty="0">
                <a:solidFill>
                  <a:srgbClr val="7030A0"/>
                </a:solidFill>
                <a:cs typeface="+mn-cs"/>
              </a:rPr>
              <a:t>Contiki</a:t>
            </a:r>
            <a:r>
              <a:rPr lang="en-US" altLang="en-US" sz="3600" b="1" dirty="0">
                <a:cs typeface="+mn-cs"/>
              </a:rPr>
              <a:t> Works…</a:t>
            </a:r>
            <a:endParaRPr lang="de-DE" altLang="en-US" sz="3600" b="1" dirty="0">
              <a:cs typeface="+mn-cs"/>
            </a:endParaRPr>
          </a:p>
        </p:txBody>
      </p:sp>
      <p:grpSp>
        <p:nvGrpSpPr>
          <p:cNvPr id="5" name="Group 26"/>
          <p:cNvGrpSpPr/>
          <p:nvPr/>
        </p:nvGrpSpPr>
        <p:grpSpPr>
          <a:xfrm>
            <a:off x="2123728" y="2026327"/>
            <a:ext cx="5976233" cy="2497356"/>
            <a:chOff x="8504238" y="3649663"/>
            <a:chExt cx="763588" cy="561975"/>
          </a:xfrm>
          <a:solidFill>
            <a:srgbClr val="7030A0"/>
          </a:solidFill>
        </p:grpSpPr>
        <p:sp>
          <p:nvSpPr>
            <p:cNvPr id="6" name="Freeform 614"/>
            <p:cNvSpPr>
              <a:spLocks noEditPoints="1"/>
            </p:cNvSpPr>
            <p:nvPr/>
          </p:nvSpPr>
          <p:spPr bwMode="auto">
            <a:xfrm>
              <a:off x="8504238" y="3649663"/>
              <a:ext cx="763588" cy="561975"/>
            </a:xfrm>
            <a:custGeom>
              <a:avLst/>
              <a:gdLst>
                <a:gd name="T0" fmla="*/ 183 w 194"/>
                <a:gd name="T1" fmla="*/ 140 h 143"/>
                <a:gd name="T2" fmla="*/ 152 w 194"/>
                <a:gd name="T3" fmla="*/ 141 h 143"/>
                <a:gd name="T4" fmla="*/ 125 w 194"/>
                <a:gd name="T5" fmla="*/ 140 h 143"/>
                <a:gd name="T6" fmla="*/ 102 w 194"/>
                <a:gd name="T7" fmla="*/ 140 h 143"/>
                <a:gd name="T8" fmla="*/ 69 w 194"/>
                <a:gd name="T9" fmla="*/ 139 h 143"/>
                <a:gd name="T10" fmla="*/ 44 w 194"/>
                <a:gd name="T11" fmla="*/ 140 h 143"/>
                <a:gd name="T12" fmla="*/ 13 w 194"/>
                <a:gd name="T13" fmla="*/ 141 h 143"/>
                <a:gd name="T14" fmla="*/ 2 w 194"/>
                <a:gd name="T15" fmla="*/ 142 h 143"/>
                <a:gd name="T16" fmla="*/ 0 w 194"/>
                <a:gd name="T17" fmla="*/ 122 h 143"/>
                <a:gd name="T18" fmla="*/ 1 w 194"/>
                <a:gd name="T19" fmla="*/ 89 h 143"/>
                <a:gd name="T20" fmla="*/ 1 w 194"/>
                <a:gd name="T21" fmla="*/ 57 h 143"/>
                <a:gd name="T22" fmla="*/ 1 w 194"/>
                <a:gd name="T23" fmla="*/ 20 h 143"/>
                <a:gd name="T24" fmla="*/ 0 w 194"/>
                <a:gd name="T25" fmla="*/ 5 h 143"/>
                <a:gd name="T26" fmla="*/ 0 w 194"/>
                <a:gd name="T27" fmla="*/ 1 h 143"/>
                <a:gd name="T28" fmla="*/ 14 w 194"/>
                <a:gd name="T29" fmla="*/ 0 h 143"/>
                <a:gd name="T30" fmla="*/ 52 w 194"/>
                <a:gd name="T31" fmla="*/ 1 h 143"/>
                <a:gd name="T32" fmla="*/ 81 w 194"/>
                <a:gd name="T33" fmla="*/ 1 h 143"/>
                <a:gd name="T34" fmla="*/ 119 w 194"/>
                <a:gd name="T35" fmla="*/ 2 h 143"/>
                <a:gd name="T36" fmla="*/ 170 w 194"/>
                <a:gd name="T37" fmla="*/ 0 h 143"/>
                <a:gd name="T38" fmla="*/ 191 w 194"/>
                <a:gd name="T39" fmla="*/ 1 h 143"/>
                <a:gd name="T40" fmla="*/ 193 w 194"/>
                <a:gd name="T41" fmla="*/ 14 h 143"/>
                <a:gd name="T42" fmla="*/ 193 w 194"/>
                <a:gd name="T43" fmla="*/ 53 h 143"/>
                <a:gd name="T44" fmla="*/ 193 w 194"/>
                <a:gd name="T45" fmla="*/ 90 h 143"/>
                <a:gd name="T46" fmla="*/ 193 w 194"/>
                <a:gd name="T47" fmla="*/ 117 h 143"/>
                <a:gd name="T48" fmla="*/ 194 w 194"/>
                <a:gd name="T49" fmla="*/ 137 h 143"/>
                <a:gd name="T50" fmla="*/ 3 w 194"/>
                <a:gd name="T51" fmla="*/ 4 h 143"/>
                <a:gd name="T52" fmla="*/ 3 w 194"/>
                <a:gd name="T53" fmla="*/ 24 h 143"/>
                <a:gd name="T54" fmla="*/ 3 w 194"/>
                <a:gd name="T55" fmla="*/ 64 h 143"/>
                <a:gd name="T56" fmla="*/ 3 w 194"/>
                <a:gd name="T57" fmla="*/ 100 h 143"/>
                <a:gd name="T58" fmla="*/ 3 w 194"/>
                <a:gd name="T59" fmla="*/ 135 h 143"/>
                <a:gd name="T60" fmla="*/ 15 w 194"/>
                <a:gd name="T61" fmla="*/ 138 h 143"/>
                <a:gd name="T62" fmla="*/ 57 w 194"/>
                <a:gd name="T63" fmla="*/ 137 h 143"/>
                <a:gd name="T64" fmla="*/ 91 w 194"/>
                <a:gd name="T65" fmla="*/ 137 h 143"/>
                <a:gd name="T66" fmla="*/ 113 w 194"/>
                <a:gd name="T67" fmla="*/ 137 h 143"/>
                <a:gd name="T68" fmla="*/ 139 w 194"/>
                <a:gd name="T69" fmla="*/ 138 h 143"/>
                <a:gd name="T70" fmla="*/ 174 w 194"/>
                <a:gd name="T71" fmla="*/ 137 h 143"/>
                <a:gd name="T72" fmla="*/ 189 w 194"/>
                <a:gd name="T73" fmla="*/ 137 h 143"/>
                <a:gd name="T74" fmla="*/ 190 w 194"/>
                <a:gd name="T75" fmla="*/ 111 h 143"/>
                <a:gd name="T76" fmla="*/ 190 w 194"/>
                <a:gd name="T77" fmla="*/ 64 h 143"/>
                <a:gd name="T78" fmla="*/ 190 w 194"/>
                <a:gd name="T79" fmla="*/ 24 h 143"/>
                <a:gd name="T80" fmla="*/ 186 w 194"/>
                <a:gd name="T81" fmla="*/ 3 h 143"/>
                <a:gd name="T82" fmla="*/ 148 w 194"/>
                <a:gd name="T83" fmla="*/ 4 h 143"/>
                <a:gd name="T84" fmla="*/ 117 w 194"/>
                <a:gd name="T85" fmla="*/ 4 h 143"/>
                <a:gd name="T86" fmla="*/ 101 w 194"/>
                <a:gd name="T87" fmla="*/ 4 h 143"/>
                <a:gd name="T88" fmla="*/ 75 w 194"/>
                <a:gd name="T89" fmla="*/ 4 h 143"/>
                <a:gd name="T90" fmla="*/ 48 w 194"/>
                <a:gd name="T91" fmla="*/ 3 h 143"/>
                <a:gd name="T92" fmla="*/ 18 w 194"/>
                <a:gd name="T93" fmla="*/ 4 h 143"/>
                <a:gd name="T94" fmla="*/ 3 w 194"/>
                <a:gd name="T95" fmla="*/ 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43">
                  <a:moveTo>
                    <a:pt x="194" y="141"/>
                  </a:moveTo>
                  <a:cubicBezTo>
                    <a:pt x="190" y="141"/>
                    <a:pt x="187" y="140"/>
                    <a:pt x="183" y="140"/>
                  </a:cubicBezTo>
                  <a:cubicBezTo>
                    <a:pt x="178" y="140"/>
                    <a:pt x="172" y="140"/>
                    <a:pt x="167" y="141"/>
                  </a:cubicBezTo>
                  <a:cubicBezTo>
                    <a:pt x="162" y="141"/>
                    <a:pt x="157" y="141"/>
                    <a:pt x="152" y="141"/>
                  </a:cubicBezTo>
                  <a:cubicBezTo>
                    <a:pt x="147" y="141"/>
                    <a:pt x="142" y="141"/>
                    <a:pt x="137" y="141"/>
                  </a:cubicBezTo>
                  <a:cubicBezTo>
                    <a:pt x="133" y="141"/>
                    <a:pt x="129" y="140"/>
                    <a:pt x="125" y="140"/>
                  </a:cubicBezTo>
                  <a:cubicBezTo>
                    <a:pt x="121" y="140"/>
                    <a:pt x="116" y="140"/>
                    <a:pt x="112" y="140"/>
                  </a:cubicBezTo>
                  <a:cubicBezTo>
                    <a:pt x="109" y="140"/>
                    <a:pt x="105" y="140"/>
                    <a:pt x="102" y="140"/>
                  </a:cubicBezTo>
                  <a:cubicBezTo>
                    <a:pt x="97" y="140"/>
                    <a:pt x="93" y="140"/>
                    <a:pt x="88" y="140"/>
                  </a:cubicBezTo>
                  <a:cubicBezTo>
                    <a:pt x="82" y="139"/>
                    <a:pt x="75" y="139"/>
                    <a:pt x="69" y="139"/>
                  </a:cubicBezTo>
                  <a:cubicBezTo>
                    <a:pt x="67" y="139"/>
                    <a:pt x="65" y="140"/>
                    <a:pt x="63" y="140"/>
                  </a:cubicBezTo>
                  <a:cubicBezTo>
                    <a:pt x="57" y="140"/>
                    <a:pt x="50" y="140"/>
                    <a:pt x="44" y="140"/>
                  </a:cubicBezTo>
                  <a:cubicBezTo>
                    <a:pt x="39" y="140"/>
                    <a:pt x="34" y="141"/>
                    <a:pt x="29" y="141"/>
                  </a:cubicBezTo>
                  <a:cubicBezTo>
                    <a:pt x="23" y="141"/>
                    <a:pt x="18" y="141"/>
                    <a:pt x="13" y="141"/>
                  </a:cubicBezTo>
                  <a:cubicBezTo>
                    <a:pt x="10" y="140"/>
                    <a:pt x="7" y="140"/>
                    <a:pt x="4" y="142"/>
                  </a:cubicBezTo>
                  <a:cubicBezTo>
                    <a:pt x="4" y="142"/>
                    <a:pt x="3" y="142"/>
                    <a:pt x="2" y="142"/>
                  </a:cubicBezTo>
                  <a:cubicBezTo>
                    <a:pt x="1" y="143"/>
                    <a:pt x="0" y="142"/>
                    <a:pt x="0" y="140"/>
                  </a:cubicBezTo>
                  <a:cubicBezTo>
                    <a:pt x="0" y="134"/>
                    <a:pt x="0" y="128"/>
                    <a:pt x="0" y="122"/>
                  </a:cubicBezTo>
                  <a:cubicBezTo>
                    <a:pt x="0" y="116"/>
                    <a:pt x="1" y="109"/>
                    <a:pt x="1" y="103"/>
                  </a:cubicBezTo>
                  <a:cubicBezTo>
                    <a:pt x="1" y="98"/>
                    <a:pt x="1" y="94"/>
                    <a:pt x="1" y="89"/>
                  </a:cubicBezTo>
                  <a:cubicBezTo>
                    <a:pt x="1" y="84"/>
                    <a:pt x="0" y="80"/>
                    <a:pt x="0" y="75"/>
                  </a:cubicBezTo>
                  <a:cubicBezTo>
                    <a:pt x="1" y="69"/>
                    <a:pt x="1" y="63"/>
                    <a:pt x="1" y="57"/>
                  </a:cubicBezTo>
                  <a:cubicBezTo>
                    <a:pt x="1" y="55"/>
                    <a:pt x="0" y="53"/>
                    <a:pt x="0" y="51"/>
                  </a:cubicBezTo>
                  <a:cubicBezTo>
                    <a:pt x="0" y="41"/>
                    <a:pt x="1" y="31"/>
                    <a:pt x="1" y="20"/>
                  </a:cubicBezTo>
                  <a:cubicBezTo>
                    <a:pt x="1" y="17"/>
                    <a:pt x="0" y="13"/>
                    <a:pt x="0" y="10"/>
                  </a:cubicBezTo>
                  <a:cubicBezTo>
                    <a:pt x="0" y="8"/>
                    <a:pt x="0" y="7"/>
                    <a:pt x="0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6" y="0"/>
                    <a:pt x="10" y="0"/>
                    <a:pt x="14" y="0"/>
                  </a:cubicBezTo>
                  <a:cubicBezTo>
                    <a:pt x="22" y="0"/>
                    <a:pt x="29" y="1"/>
                    <a:pt x="37" y="1"/>
                  </a:cubicBezTo>
                  <a:cubicBezTo>
                    <a:pt x="42" y="1"/>
                    <a:pt x="47" y="1"/>
                    <a:pt x="52" y="1"/>
                  </a:cubicBezTo>
                  <a:cubicBezTo>
                    <a:pt x="55" y="1"/>
                    <a:pt x="57" y="1"/>
                    <a:pt x="60" y="1"/>
                  </a:cubicBezTo>
                  <a:cubicBezTo>
                    <a:pt x="67" y="1"/>
                    <a:pt x="74" y="1"/>
                    <a:pt x="81" y="1"/>
                  </a:cubicBezTo>
                  <a:cubicBezTo>
                    <a:pt x="86" y="1"/>
                    <a:pt x="91" y="2"/>
                    <a:pt x="96" y="2"/>
                  </a:cubicBezTo>
                  <a:cubicBezTo>
                    <a:pt x="103" y="2"/>
                    <a:pt x="111" y="2"/>
                    <a:pt x="119" y="2"/>
                  </a:cubicBezTo>
                  <a:cubicBezTo>
                    <a:pt x="125" y="1"/>
                    <a:pt x="132" y="1"/>
                    <a:pt x="139" y="1"/>
                  </a:cubicBezTo>
                  <a:cubicBezTo>
                    <a:pt x="150" y="1"/>
                    <a:pt x="160" y="1"/>
                    <a:pt x="170" y="0"/>
                  </a:cubicBezTo>
                  <a:cubicBezTo>
                    <a:pt x="175" y="0"/>
                    <a:pt x="180" y="0"/>
                    <a:pt x="185" y="0"/>
                  </a:cubicBezTo>
                  <a:cubicBezTo>
                    <a:pt x="187" y="0"/>
                    <a:pt x="189" y="1"/>
                    <a:pt x="191" y="1"/>
                  </a:cubicBezTo>
                  <a:cubicBezTo>
                    <a:pt x="193" y="1"/>
                    <a:pt x="194" y="2"/>
                    <a:pt x="193" y="4"/>
                  </a:cubicBezTo>
                  <a:cubicBezTo>
                    <a:pt x="193" y="7"/>
                    <a:pt x="193" y="10"/>
                    <a:pt x="193" y="14"/>
                  </a:cubicBezTo>
                  <a:cubicBezTo>
                    <a:pt x="193" y="19"/>
                    <a:pt x="192" y="25"/>
                    <a:pt x="192" y="31"/>
                  </a:cubicBezTo>
                  <a:cubicBezTo>
                    <a:pt x="192" y="38"/>
                    <a:pt x="193" y="46"/>
                    <a:pt x="193" y="53"/>
                  </a:cubicBezTo>
                  <a:cubicBezTo>
                    <a:pt x="193" y="59"/>
                    <a:pt x="192" y="65"/>
                    <a:pt x="192" y="71"/>
                  </a:cubicBezTo>
                  <a:cubicBezTo>
                    <a:pt x="192" y="77"/>
                    <a:pt x="193" y="83"/>
                    <a:pt x="193" y="90"/>
                  </a:cubicBezTo>
                  <a:cubicBezTo>
                    <a:pt x="193" y="96"/>
                    <a:pt x="193" y="103"/>
                    <a:pt x="193" y="109"/>
                  </a:cubicBezTo>
                  <a:cubicBezTo>
                    <a:pt x="193" y="112"/>
                    <a:pt x="193" y="114"/>
                    <a:pt x="193" y="117"/>
                  </a:cubicBezTo>
                  <a:cubicBezTo>
                    <a:pt x="193" y="121"/>
                    <a:pt x="193" y="126"/>
                    <a:pt x="193" y="130"/>
                  </a:cubicBezTo>
                  <a:cubicBezTo>
                    <a:pt x="193" y="132"/>
                    <a:pt x="193" y="135"/>
                    <a:pt x="194" y="137"/>
                  </a:cubicBezTo>
                  <a:cubicBezTo>
                    <a:pt x="194" y="139"/>
                    <a:pt x="194" y="140"/>
                    <a:pt x="194" y="141"/>
                  </a:cubicBezTo>
                  <a:close/>
                  <a:moveTo>
                    <a:pt x="3" y="4"/>
                  </a:moveTo>
                  <a:cubicBezTo>
                    <a:pt x="3" y="7"/>
                    <a:pt x="3" y="10"/>
                    <a:pt x="3" y="13"/>
                  </a:cubicBezTo>
                  <a:cubicBezTo>
                    <a:pt x="4" y="16"/>
                    <a:pt x="3" y="20"/>
                    <a:pt x="3" y="24"/>
                  </a:cubicBezTo>
                  <a:cubicBezTo>
                    <a:pt x="3" y="30"/>
                    <a:pt x="4" y="36"/>
                    <a:pt x="4" y="43"/>
                  </a:cubicBezTo>
                  <a:cubicBezTo>
                    <a:pt x="4" y="50"/>
                    <a:pt x="3" y="57"/>
                    <a:pt x="3" y="64"/>
                  </a:cubicBezTo>
                  <a:cubicBezTo>
                    <a:pt x="3" y="68"/>
                    <a:pt x="4" y="73"/>
                    <a:pt x="4" y="77"/>
                  </a:cubicBezTo>
                  <a:cubicBezTo>
                    <a:pt x="3" y="85"/>
                    <a:pt x="3" y="92"/>
                    <a:pt x="3" y="100"/>
                  </a:cubicBezTo>
                  <a:cubicBezTo>
                    <a:pt x="3" y="106"/>
                    <a:pt x="3" y="113"/>
                    <a:pt x="3" y="119"/>
                  </a:cubicBezTo>
                  <a:cubicBezTo>
                    <a:pt x="3" y="125"/>
                    <a:pt x="3" y="130"/>
                    <a:pt x="3" y="135"/>
                  </a:cubicBezTo>
                  <a:cubicBezTo>
                    <a:pt x="3" y="138"/>
                    <a:pt x="3" y="138"/>
                    <a:pt x="6" y="138"/>
                  </a:cubicBezTo>
                  <a:cubicBezTo>
                    <a:pt x="9" y="138"/>
                    <a:pt x="12" y="138"/>
                    <a:pt x="15" y="138"/>
                  </a:cubicBezTo>
                  <a:cubicBezTo>
                    <a:pt x="20" y="138"/>
                    <a:pt x="26" y="138"/>
                    <a:pt x="31" y="138"/>
                  </a:cubicBezTo>
                  <a:cubicBezTo>
                    <a:pt x="39" y="138"/>
                    <a:pt x="48" y="137"/>
                    <a:pt x="57" y="137"/>
                  </a:cubicBezTo>
                  <a:cubicBezTo>
                    <a:pt x="67" y="137"/>
                    <a:pt x="77" y="137"/>
                    <a:pt x="87" y="137"/>
                  </a:cubicBezTo>
                  <a:cubicBezTo>
                    <a:pt x="89" y="137"/>
                    <a:pt x="90" y="137"/>
                    <a:pt x="91" y="137"/>
                  </a:cubicBezTo>
                  <a:cubicBezTo>
                    <a:pt x="95" y="137"/>
                    <a:pt x="100" y="137"/>
                    <a:pt x="104" y="137"/>
                  </a:cubicBezTo>
                  <a:cubicBezTo>
                    <a:pt x="107" y="137"/>
                    <a:pt x="110" y="137"/>
                    <a:pt x="113" y="137"/>
                  </a:cubicBezTo>
                  <a:cubicBezTo>
                    <a:pt x="117" y="137"/>
                    <a:pt x="120" y="137"/>
                    <a:pt x="123" y="137"/>
                  </a:cubicBezTo>
                  <a:cubicBezTo>
                    <a:pt x="128" y="137"/>
                    <a:pt x="134" y="137"/>
                    <a:pt x="139" y="138"/>
                  </a:cubicBezTo>
                  <a:cubicBezTo>
                    <a:pt x="145" y="138"/>
                    <a:pt x="151" y="138"/>
                    <a:pt x="157" y="138"/>
                  </a:cubicBezTo>
                  <a:cubicBezTo>
                    <a:pt x="162" y="138"/>
                    <a:pt x="168" y="138"/>
                    <a:pt x="174" y="137"/>
                  </a:cubicBezTo>
                  <a:cubicBezTo>
                    <a:pt x="175" y="137"/>
                    <a:pt x="176" y="137"/>
                    <a:pt x="177" y="137"/>
                  </a:cubicBezTo>
                  <a:cubicBezTo>
                    <a:pt x="181" y="137"/>
                    <a:pt x="185" y="137"/>
                    <a:pt x="189" y="137"/>
                  </a:cubicBezTo>
                  <a:cubicBezTo>
                    <a:pt x="190" y="137"/>
                    <a:pt x="191" y="137"/>
                    <a:pt x="191" y="136"/>
                  </a:cubicBezTo>
                  <a:cubicBezTo>
                    <a:pt x="191" y="128"/>
                    <a:pt x="190" y="119"/>
                    <a:pt x="190" y="111"/>
                  </a:cubicBezTo>
                  <a:cubicBezTo>
                    <a:pt x="190" y="105"/>
                    <a:pt x="190" y="100"/>
                    <a:pt x="190" y="94"/>
                  </a:cubicBezTo>
                  <a:cubicBezTo>
                    <a:pt x="190" y="84"/>
                    <a:pt x="190" y="74"/>
                    <a:pt x="190" y="64"/>
                  </a:cubicBezTo>
                  <a:cubicBezTo>
                    <a:pt x="190" y="55"/>
                    <a:pt x="190" y="47"/>
                    <a:pt x="190" y="38"/>
                  </a:cubicBezTo>
                  <a:cubicBezTo>
                    <a:pt x="190" y="33"/>
                    <a:pt x="190" y="29"/>
                    <a:pt x="190" y="24"/>
                  </a:cubicBezTo>
                  <a:cubicBezTo>
                    <a:pt x="190" y="18"/>
                    <a:pt x="190" y="12"/>
                    <a:pt x="190" y="7"/>
                  </a:cubicBezTo>
                  <a:cubicBezTo>
                    <a:pt x="190" y="3"/>
                    <a:pt x="190" y="3"/>
                    <a:pt x="186" y="3"/>
                  </a:cubicBezTo>
                  <a:cubicBezTo>
                    <a:pt x="185" y="3"/>
                    <a:pt x="183" y="3"/>
                    <a:pt x="182" y="3"/>
                  </a:cubicBezTo>
                  <a:cubicBezTo>
                    <a:pt x="171" y="3"/>
                    <a:pt x="160" y="4"/>
                    <a:pt x="148" y="4"/>
                  </a:cubicBezTo>
                  <a:cubicBezTo>
                    <a:pt x="144" y="4"/>
                    <a:pt x="140" y="4"/>
                    <a:pt x="135" y="4"/>
                  </a:cubicBezTo>
                  <a:cubicBezTo>
                    <a:pt x="129" y="4"/>
                    <a:pt x="123" y="4"/>
                    <a:pt x="117" y="4"/>
                  </a:cubicBezTo>
                  <a:cubicBezTo>
                    <a:pt x="114" y="4"/>
                    <a:pt x="111" y="5"/>
                    <a:pt x="108" y="5"/>
                  </a:cubicBezTo>
                  <a:cubicBezTo>
                    <a:pt x="105" y="5"/>
                    <a:pt x="103" y="4"/>
                    <a:pt x="101" y="4"/>
                  </a:cubicBezTo>
                  <a:cubicBezTo>
                    <a:pt x="96" y="4"/>
                    <a:pt x="91" y="4"/>
                    <a:pt x="87" y="4"/>
                  </a:cubicBezTo>
                  <a:cubicBezTo>
                    <a:pt x="83" y="4"/>
                    <a:pt x="79" y="4"/>
                    <a:pt x="75" y="4"/>
                  </a:cubicBezTo>
                  <a:cubicBezTo>
                    <a:pt x="70" y="3"/>
                    <a:pt x="66" y="4"/>
                    <a:pt x="61" y="4"/>
                  </a:cubicBezTo>
                  <a:cubicBezTo>
                    <a:pt x="57" y="4"/>
                    <a:pt x="52" y="3"/>
                    <a:pt x="48" y="3"/>
                  </a:cubicBezTo>
                  <a:cubicBezTo>
                    <a:pt x="43" y="3"/>
                    <a:pt x="38" y="4"/>
                    <a:pt x="33" y="4"/>
                  </a:cubicBezTo>
                  <a:cubicBezTo>
                    <a:pt x="28" y="4"/>
                    <a:pt x="23" y="3"/>
                    <a:pt x="18" y="4"/>
                  </a:cubicBezTo>
                  <a:cubicBezTo>
                    <a:pt x="15" y="4"/>
                    <a:pt x="12" y="4"/>
                    <a:pt x="9" y="4"/>
                  </a:cubicBezTo>
                  <a:cubicBezTo>
                    <a:pt x="7" y="4"/>
                    <a:pt x="5" y="4"/>
                    <a:pt x="3" y="4"/>
                  </a:cubicBezTo>
                  <a:close/>
                </a:path>
              </a:pathLst>
            </a:custGeom>
            <a:grpFill/>
            <a:ln w="9525">
              <a:solidFill>
                <a:srgbClr val="7030A0"/>
              </a:solidFill>
              <a:round/>
              <a:headEnd/>
              <a:tailEnd/>
            </a:ln>
            <a:extLst/>
          </p:spPr>
          <p:txBody>
            <a:bodyPr vert="horz" wrap="square" lIns="100600" tIns="50300" rIns="100600" bIns="50300" numCol="1" anchor="t" anchorCtr="0" compatLnSpc="1">
              <a:prstTxWarp prst="textNoShape">
                <a:avLst/>
              </a:prstTxWarp>
            </a:bodyPr>
            <a:lstStyle/>
            <a:p>
              <a:endParaRPr lang="en-US" sz="2207"/>
            </a:p>
          </p:txBody>
        </p:sp>
        <p:sp>
          <p:nvSpPr>
            <p:cNvPr id="7" name="Freeform 615"/>
            <p:cNvSpPr>
              <a:spLocks/>
            </p:cNvSpPr>
            <p:nvPr/>
          </p:nvSpPr>
          <p:spPr bwMode="auto">
            <a:xfrm>
              <a:off x="8534400" y="3679825"/>
              <a:ext cx="703263" cy="496888"/>
            </a:xfrm>
            <a:custGeom>
              <a:avLst/>
              <a:gdLst>
                <a:gd name="T0" fmla="*/ 2 w 179"/>
                <a:gd name="T1" fmla="*/ 10 h 126"/>
                <a:gd name="T2" fmla="*/ 3 w 179"/>
                <a:gd name="T3" fmla="*/ 41 h 126"/>
                <a:gd name="T4" fmla="*/ 2 w 179"/>
                <a:gd name="T5" fmla="*/ 63 h 126"/>
                <a:gd name="T6" fmla="*/ 3 w 179"/>
                <a:gd name="T7" fmla="*/ 91 h 126"/>
                <a:gd name="T8" fmla="*/ 3 w 179"/>
                <a:gd name="T9" fmla="*/ 122 h 126"/>
                <a:gd name="T10" fmla="*/ 174 w 179"/>
                <a:gd name="T11" fmla="*/ 4 h 126"/>
                <a:gd name="T12" fmla="*/ 141 w 179"/>
                <a:gd name="T13" fmla="*/ 4 h 126"/>
                <a:gd name="T14" fmla="*/ 122 w 179"/>
                <a:gd name="T15" fmla="*/ 4 h 126"/>
                <a:gd name="T16" fmla="*/ 90 w 179"/>
                <a:gd name="T17" fmla="*/ 5 h 126"/>
                <a:gd name="T18" fmla="*/ 40 w 179"/>
                <a:gd name="T19" fmla="*/ 5 h 126"/>
                <a:gd name="T20" fmla="*/ 19 w 179"/>
                <a:gd name="T21" fmla="*/ 5 h 126"/>
                <a:gd name="T22" fmla="*/ 6 w 179"/>
                <a:gd name="T23" fmla="*/ 5 h 126"/>
                <a:gd name="T24" fmla="*/ 2 w 179"/>
                <a:gd name="T25" fmla="*/ 1 h 126"/>
                <a:gd name="T26" fmla="*/ 16 w 179"/>
                <a:gd name="T27" fmla="*/ 1 h 126"/>
                <a:gd name="T28" fmla="*/ 41 w 179"/>
                <a:gd name="T29" fmla="*/ 2 h 126"/>
                <a:gd name="T30" fmla="*/ 64 w 179"/>
                <a:gd name="T31" fmla="*/ 3 h 126"/>
                <a:gd name="T32" fmla="*/ 94 w 179"/>
                <a:gd name="T33" fmla="*/ 2 h 126"/>
                <a:gd name="T34" fmla="*/ 135 w 179"/>
                <a:gd name="T35" fmla="*/ 2 h 126"/>
                <a:gd name="T36" fmla="*/ 170 w 179"/>
                <a:gd name="T37" fmla="*/ 1 h 126"/>
                <a:gd name="T38" fmla="*/ 177 w 179"/>
                <a:gd name="T39" fmla="*/ 3 h 126"/>
                <a:gd name="T40" fmla="*/ 177 w 179"/>
                <a:gd name="T41" fmla="*/ 48 h 126"/>
                <a:gd name="T42" fmla="*/ 177 w 179"/>
                <a:gd name="T43" fmla="*/ 67 h 126"/>
                <a:gd name="T44" fmla="*/ 176 w 179"/>
                <a:gd name="T45" fmla="*/ 105 h 126"/>
                <a:gd name="T46" fmla="*/ 176 w 179"/>
                <a:gd name="T47" fmla="*/ 121 h 126"/>
                <a:gd name="T48" fmla="*/ 164 w 179"/>
                <a:gd name="T49" fmla="*/ 124 h 126"/>
                <a:gd name="T50" fmla="*/ 139 w 179"/>
                <a:gd name="T51" fmla="*/ 124 h 126"/>
                <a:gd name="T52" fmla="*/ 114 w 179"/>
                <a:gd name="T53" fmla="*/ 125 h 126"/>
                <a:gd name="T54" fmla="*/ 81 w 179"/>
                <a:gd name="T55" fmla="*/ 125 h 126"/>
                <a:gd name="T56" fmla="*/ 54 w 179"/>
                <a:gd name="T57" fmla="*/ 125 h 126"/>
                <a:gd name="T58" fmla="*/ 31 w 179"/>
                <a:gd name="T59" fmla="*/ 125 h 126"/>
                <a:gd name="T60" fmla="*/ 2 w 179"/>
                <a:gd name="T61" fmla="*/ 125 h 126"/>
                <a:gd name="T62" fmla="*/ 0 w 179"/>
                <a:gd name="T63" fmla="*/ 118 h 126"/>
                <a:gd name="T64" fmla="*/ 0 w 179"/>
                <a:gd name="T65" fmla="*/ 95 h 126"/>
                <a:gd name="T66" fmla="*/ 0 w 179"/>
                <a:gd name="T67" fmla="*/ 74 h 126"/>
                <a:gd name="T68" fmla="*/ 1 w 179"/>
                <a:gd name="T69" fmla="*/ 53 h 126"/>
                <a:gd name="T70" fmla="*/ 0 w 179"/>
                <a:gd name="T71" fmla="*/ 30 h 126"/>
                <a:gd name="T72" fmla="*/ 0 w 179"/>
                <a:gd name="T73" fmla="*/ 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9" h="126">
                  <a:moveTo>
                    <a:pt x="1" y="3"/>
                  </a:moveTo>
                  <a:cubicBezTo>
                    <a:pt x="1" y="5"/>
                    <a:pt x="2" y="8"/>
                    <a:pt x="2" y="10"/>
                  </a:cubicBezTo>
                  <a:cubicBezTo>
                    <a:pt x="3" y="14"/>
                    <a:pt x="2" y="18"/>
                    <a:pt x="2" y="21"/>
                  </a:cubicBezTo>
                  <a:cubicBezTo>
                    <a:pt x="2" y="28"/>
                    <a:pt x="3" y="34"/>
                    <a:pt x="3" y="41"/>
                  </a:cubicBezTo>
                  <a:cubicBezTo>
                    <a:pt x="3" y="42"/>
                    <a:pt x="3" y="44"/>
                    <a:pt x="3" y="45"/>
                  </a:cubicBezTo>
                  <a:cubicBezTo>
                    <a:pt x="3" y="51"/>
                    <a:pt x="2" y="57"/>
                    <a:pt x="2" y="63"/>
                  </a:cubicBezTo>
                  <a:cubicBezTo>
                    <a:pt x="2" y="65"/>
                    <a:pt x="2" y="68"/>
                    <a:pt x="2" y="71"/>
                  </a:cubicBezTo>
                  <a:cubicBezTo>
                    <a:pt x="3" y="77"/>
                    <a:pt x="3" y="84"/>
                    <a:pt x="3" y="91"/>
                  </a:cubicBezTo>
                  <a:cubicBezTo>
                    <a:pt x="3" y="97"/>
                    <a:pt x="3" y="103"/>
                    <a:pt x="3" y="109"/>
                  </a:cubicBezTo>
                  <a:cubicBezTo>
                    <a:pt x="3" y="113"/>
                    <a:pt x="3" y="118"/>
                    <a:pt x="3" y="122"/>
                  </a:cubicBezTo>
                  <a:cubicBezTo>
                    <a:pt x="60" y="122"/>
                    <a:pt x="117" y="123"/>
                    <a:pt x="173" y="120"/>
                  </a:cubicBezTo>
                  <a:cubicBezTo>
                    <a:pt x="174" y="82"/>
                    <a:pt x="175" y="43"/>
                    <a:pt x="174" y="4"/>
                  </a:cubicBezTo>
                  <a:cubicBezTo>
                    <a:pt x="169" y="4"/>
                    <a:pt x="163" y="4"/>
                    <a:pt x="158" y="4"/>
                  </a:cubicBezTo>
                  <a:cubicBezTo>
                    <a:pt x="152" y="4"/>
                    <a:pt x="147" y="4"/>
                    <a:pt x="141" y="4"/>
                  </a:cubicBezTo>
                  <a:cubicBezTo>
                    <a:pt x="138" y="4"/>
                    <a:pt x="134" y="4"/>
                    <a:pt x="131" y="4"/>
                  </a:cubicBezTo>
                  <a:cubicBezTo>
                    <a:pt x="128" y="4"/>
                    <a:pt x="125" y="4"/>
                    <a:pt x="122" y="4"/>
                  </a:cubicBezTo>
                  <a:cubicBezTo>
                    <a:pt x="120" y="4"/>
                    <a:pt x="118" y="4"/>
                    <a:pt x="115" y="4"/>
                  </a:cubicBezTo>
                  <a:cubicBezTo>
                    <a:pt x="107" y="4"/>
                    <a:pt x="99" y="4"/>
                    <a:pt x="90" y="5"/>
                  </a:cubicBezTo>
                  <a:cubicBezTo>
                    <a:pt x="83" y="5"/>
                    <a:pt x="76" y="5"/>
                    <a:pt x="69" y="5"/>
                  </a:cubicBezTo>
                  <a:cubicBezTo>
                    <a:pt x="59" y="5"/>
                    <a:pt x="50" y="5"/>
                    <a:pt x="40" y="5"/>
                  </a:cubicBezTo>
                  <a:cubicBezTo>
                    <a:pt x="37" y="5"/>
                    <a:pt x="33" y="5"/>
                    <a:pt x="30" y="4"/>
                  </a:cubicBezTo>
                  <a:cubicBezTo>
                    <a:pt x="26" y="4"/>
                    <a:pt x="22" y="5"/>
                    <a:pt x="19" y="5"/>
                  </a:cubicBezTo>
                  <a:cubicBezTo>
                    <a:pt x="15" y="5"/>
                    <a:pt x="12" y="4"/>
                    <a:pt x="8" y="4"/>
                  </a:cubicBezTo>
                  <a:cubicBezTo>
                    <a:pt x="7" y="4"/>
                    <a:pt x="6" y="5"/>
                    <a:pt x="6" y="5"/>
                  </a:cubicBezTo>
                  <a:cubicBezTo>
                    <a:pt x="5" y="5"/>
                    <a:pt x="3" y="5"/>
                    <a:pt x="3" y="4"/>
                  </a:cubicBezTo>
                  <a:cubicBezTo>
                    <a:pt x="2" y="4"/>
                    <a:pt x="2" y="2"/>
                    <a:pt x="2" y="1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9" y="1"/>
                    <a:pt x="12" y="1"/>
                    <a:pt x="16" y="1"/>
                  </a:cubicBezTo>
                  <a:cubicBezTo>
                    <a:pt x="20" y="1"/>
                    <a:pt x="24" y="2"/>
                    <a:pt x="28" y="2"/>
                  </a:cubicBezTo>
                  <a:cubicBezTo>
                    <a:pt x="32" y="2"/>
                    <a:pt x="37" y="2"/>
                    <a:pt x="41" y="2"/>
                  </a:cubicBezTo>
                  <a:cubicBezTo>
                    <a:pt x="46" y="2"/>
                    <a:pt x="50" y="3"/>
                    <a:pt x="55" y="3"/>
                  </a:cubicBezTo>
                  <a:cubicBezTo>
                    <a:pt x="58" y="3"/>
                    <a:pt x="61" y="3"/>
                    <a:pt x="64" y="3"/>
                  </a:cubicBezTo>
                  <a:cubicBezTo>
                    <a:pt x="69" y="3"/>
                    <a:pt x="73" y="3"/>
                    <a:pt x="78" y="3"/>
                  </a:cubicBezTo>
                  <a:cubicBezTo>
                    <a:pt x="83" y="3"/>
                    <a:pt x="89" y="3"/>
                    <a:pt x="94" y="2"/>
                  </a:cubicBezTo>
                  <a:cubicBezTo>
                    <a:pt x="101" y="2"/>
                    <a:pt x="108" y="2"/>
                    <a:pt x="115" y="2"/>
                  </a:cubicBezTo>
                  <a:cubicBezTo>
                    <a:pt x="122" y="2"/>
                    <a:pt x="129" y="2"/>
                    <a:pt x="135" y="2"/>
                  </a:cubicBezTo>
                  <a:cubicBezTo>
                    <a:pt x="139" y="2"/>
                    <a:pt x="143" y="1"/>
                    <a:pt x="146" y="1"/>
                  </a:cubicBezTo>
                  <a:cubicBezTo>
                    <a:pt x="154" y="1"/>
                    <a:pt x="162" y="1"/>
                    <a:pt x="170" y="1"/>
                  </a:cubicBezTo>
                  <a:cubicBezTo>
                    <a:pt x="171" y="1"/>
                    <a:pt x="173" y="1"/>
                    <a:pt x="174" y="1"/>
                  </a:cubicBezTo>
                  <a:cubicBezTo>
                    <a:pt x="176" y="0"/>
                    <a:pt x="177" y="1"/>
                    <a:pt x="177" y="3"/>
                  </a:cubicBezTo>
                  <a:cubicBezTo>
                    <a:pt x="179" y="10"/>
                    <a:pt x="177" y="17"/>
                    <a:pt x="177" y="24"/>
                  </a:cubicBezTo>
                  <a:cubicBezTo>
                    <a:pt x="177" y="32"/>
                    <a:pt x="177" y="40"/>
                    <a:pt x="177" y="48"/>
                  </a:cubicBezTo>
                  <a:cubicBezTo>
                    <a:pt x="177" y="52"/>
                    <a:pt x="177" y="56"/>
                    <a:pt x="177" y="59"/>
                  </a:cubicBezTo>
                  <a:cubicBezTo>
                    <a:pt x="177" y="62"/>
                    <a:pt x="177" y="65"/>
                    <a:pt x="177" y="67"/>
                  </a:cubicBezTo>
                  <a:cubicBezTo>
                    <a:pt x="177" y="71"/>
                    <a:pt x="176" y="74"/>
                    <a:pt x="176" y="78"/>
                  </a:cubicBezTo>
                  <a:cubicBezTo>
                    <a:pt x="176" y="87"/>
                    <a:pt x="176" y="96"/>
                    <a:pt x="176" y="105"/>
                  </a:cubicBezTo>
                  <a:cubicBezTo>
                    <a:pt x="176" y="109"/>
                    <a:pt x="176" y="114"/>
                    <a:pt x="176" y="119"/>
                  </a:cubicBezTo>
                  <a:cubicBezTo>
                    <a:pt x="176" y="119"/>
                    <a:pt x="176" y="120"/>
                    <a:pt x="176" y="121"/>
                  </a:cubicBezTo>
                  <a:cubicBezTo>
                    <a:pt x="176" y="124"/>
                    <a:pt x="174" y="125"/>
                    <a:pt x="171" y="125"/>
                  </a:cubicBezTo>
                  <a:cubicBezTo>
                    <a:pt x="168" y="124"/>
                    <a:pt x="166" y="124"/>
                    <a:pt x="164" y="124"/>
                  </a:cubicBezTo>
                  <a:cubicBezTo>
                    <a:pt x="157" y="124"/>
                    <a:pt x="151" y="124"/>
                    <a:pt x="144" y="124"/>
                  </a:cubicBezTo>
                  <a:cubicBezTo>
                    <a:pt x="142" y="124"/>
                    <a:pt x="141" y="124"/>
                    <a:pt x="139" y="124"/>
                  </a:cubicBezTo>
                  <a:cubicBezTo>
                    <a:pt x="134" y="125"/>
                    <a:pt x="128" y="124"/>
                    <a:pt x="122" y="125"/>
                  </a:cubicBezTo>
                  <a:cubicBezTo>
                    <a:pt x="120" y="126"/>
                    <a:pt x="117" y="125"/>
                    <a:pt x="114" y="125"/>
                  </a:cubicBezTo>
                  <a:cubicBezTo>
                    <a:pt x="110" y="125"/>
                    <a:pt x="106" y="125"/>
                    <a:pt x="102" y="125"/>
                  </a:cubicBezTo>
                  <a:cubicBezTo>
                    <a:pt x="95" y="125"/>
                    <a:pt x="88" y="125"/>
                    <a:pt x="81" y="125"/>
                  </a:cubicBezTo>
                  <a:cubicBezTo>
                    <a:pt x="77" y="125"/>
                    <a:pt x="73" y="124"/>
                    <a:pt x="68" y="125"/>
                  </a:cubicBezTo>
                  <a:cubicBezTo>
                    <a:pt x="64" y="125"/>
                    <a:pt x="59" y="125"/>
                    <a:pt x="54" y="125"/>
                  </a:cubicBezTo>
                  <a:cubicBezTo>
                    <a:pt x="50" y="125"/>
                    <a:pt x="47" y="125"/>
                    <a:pt x="43" y="125"/>
                  </a:cubicBezTo>
                  <a:cubicBezTo>
                    <a:pt x="39" y="125"/>
                    <a:pt x="35" y="125"/>
                    <a:pt x="31" y="125"/>
                  </a:cubicBezTo>
                  <a:cubicBezTo>
                    <a:pt x="24" y="125"/>
                    <a:pt x="18" y="124"/>
                    <a:pt x="11" y="124"/>
                  </a:cubicBezTo>
                  <a:cubicBezTo>
                    <a:pt x="8" y="124"/>
                    <a:pt x="5" y="125"/>
                    <a:pt x="2" y="125"/>
                  </a:cubicBezTo>
                  <a:cubicBezTo>
                    <a:pt x="1" y="125"/>
                    <a:pt x="0" y="125"/>
                    <a:pt x="0" y="124"/>
                  </a:cubicBezTo>
                  <a:cubicBezTo>
                    <a:pt x="0" y="122"/>
                    <a:pt x="0" y="120"/>
                    <a:pt x="0" y="118"/>
                  </a:cubicBezTo>
                  <a:cubicBezTo>
                    <a:pt x="0" y="115"/>
                    <a:pt x="0" y="112"/>
                    <a:pt x="0" y="108"/>
                  </a:cubicBezTo>
                  <a:cubicBezTo>
                    <a:pt x="0" y="104"/>
                    <a:pt x="0" y="99"/>
                    <a:pt x="0" y="95"/>
                  </a:cubicBezTo>
                  <a:cubicBezTo>
                    <a:pt x="0" y="90"/>
                    <a:pt x="0" y="86"/>
                    <a:pt x="0" y="81"/>
                  </a:cubicBezTo>
                  <a:cubicBezTo>
                    <a:pt x="0" y="79"/>
                    <a:pt x="0" y="77"/>
                    <a:pt x="0" y="74"/>
                  </a:cubicBezTo>
                  <a:cubicBezTo>
                    <a:pt x="0" y="71"/>
                    <a:pt x="0" y="67"/>
                    <a:pt x="0" y="63"/>
                  </a:cubicBezTo>
                  <a:cubicBezTo>
                    <a:pt x="0" y="60"/>
                    <a:pt x="0" y="57"/>
                    <a:pt x="1" y="53"/>
                  </a:cubicBezTo>
                  <a:cubicBezTo>
                    <a:pt x="1" y="51"/>
                    <a:pt x="1" y="49"/>
                    <a:pt x="1" y="47"/>
                  </a:cubicBezTo>
                  <a:cubicBezTo>
                    <a:pt x="1" y="41"/>
                    <a:pt x="0" y="36"/>
                    <a:pt x="0" y="30"/>
                  </a:cubicBezTo>
                  <a:cubicBezTo>
                    <a:pt x="0" y="22"/>
                    <a:pt x="0" y="15"/>
                    <a:pt x="0" y="7"/>
                  </a:cubicBezTo>
                  <a:cubicBezTo>
                    <a:pt x="0" y="6"/>
                    <a:pt x="0" y="4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lose/>
                </a:path>
              </a:pathLst>
            </a:custGeom>
            <a:grpFill/>
            <a:ln w="9525">
              <a:solidFill>
                <a:srgbClr val="7030A0"/>
              </a:solidFill>
              <a:round/>
              <a:headEnd/>
              <a:tailEnd/>
            </a:ln>
            <a:extLst/>
          </p:spPr>
          <p:txBody>
            <a:bodyPr vert="horz" wrap="square" lIns="100600" tIns="50300" rIns="100600" bIns="50300" numCol="1" anchor="t" anchorCtr="0" compatLnSpc="1">
              <a:prstTxWarp prst="textNoShape">
                <a:avLst/>
              </a:prstTxWarp>
            </a:bodyPr>
            <a:lstStyle/>
            <a:p>
              <a:endParaRPr lang="en-US" sz="2207"/>
            </a:p>
          </p:txBody>
        </p:sp>
      </p:grpSp>
    </p:spTree>
    <p:extLst>
      <p:ext uri="{BB962C8B-B14F-4D97-AF65-F5344CB8AC3E}">
        <p14:creationId xmlns:p14="http://schemas.microsoft.com/office/powerpoint/2010/main" val="1325162208"/>
      </p:ext>
    </p:extLst>
  </p:cSld>
  <p:clrMapOvr>
    <a:masterClrMapping/>
  </p:clrMapOvr>
  <p:transition>
    <p:strips dir="r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תמונה קשורה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1412776"/>
            <a:ext cx="1381842" cy="1465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2" descr="תוצאת תמונה עבור ‪Cloud‬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329" y="2202785"/>
            <a:ext cx="2817603" cy="2255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6" descr="תמונה קשורה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692" y="2943792"/>
            <a:ext cx="2217036" cy="1291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59"/>
          <p:cNvSpPr txBox="1">
            <a:spLocks noChangeArrowheads="1"/>
          </p:cNvSpPr>
          <p:nvPr/>
        </p:nvSpPr>
        <p:spPr bwMode="auto">
          <a:xfrm>
            <a:off x="1618828" y="3065686"/>
            <a:ext cx="1296988" cy="63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altLang="he-IL" sz="14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he-IL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Arial" panose="020B0604020202020204" pitchFamily="34" charset="0"/>
              </a:rPr>
              <a:t>Fact Table </a:t>
            </a:r>
          </a:p>
        </p:txBody>
      </p:sp>
      <p:sp>
        <p:nvSpPr>
          <p:cNvPr id="8" name="Text Box 61"/>
          <p:cNvSpPr txBox="1">
            <a:spLocks noChangeArrowheads="1"/>
          </p:cNvSpPr>
          <p:nvPr/>
        </p:nvSpPr>
        <p:spPr bwMode="auto">
          <a:xfrm>
            <a:off x="2555951" y="2949129"/>
            <a:ext cx="1296988" cy="63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altLang="he-IL" sz="14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he-IL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Arial" panose="020B0604020202020204" pitchFamily="34" charset="0"/>
              </a:rPr>
              <a:t>Metadata</a:t>
            </a:r>
          </a:p>
        </p:txBody>
      </p:sp>
      <p:pic>
        <p:nvPicPr>
          <p:cNvPr id="9" name="Picture 14" descr="תוצאת תמונה עבור ‪Excel‬‏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012" y="5517232"/>
            <a:ext cx="1107295" cy="1033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4" descr="תוצאת תמונה עבור ‪Excel‬‏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815" y="5183288"/>
            <a:ext cx="996415" cy="996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2" descr="תמונה קשורה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3947455"/>
            <a:ext cx="1205533" cy="1209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2" descr="תמונה קשורה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2795327"/>
            <a:ext cx="1205533" cy="1209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AutoShape 9"/>
          <p:cNvSpPr>
            <a:spLocks noChangeArrowheads="1"/>
          </p:cNvSpPr>
          <p:nvPr/>
        </p:nvSpPr>
        <p:spPr bwMode="auto">
          <a:xfrm>
            <a:off x="962078" y="3356992"/>
            <a:ext cx="768891" cy="135222"/>
          </a:xfrm>
          <a:prstGeom prst="rightArrow">
            <a:avLst>
              <a:gd name="adj1" fmla="val 50000"/>
              <a:gd name="adj2" fmla="val 187500"/>
            </a:avLst>
          </a:prstGeom>
          <a:solidFill>
            <a:schemeClr val="bg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altLang="he-IL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 Box 23"/>
          <p:cNvSpPr txBox="1">
            <a:spLocks noChangeArrowheads="1"/>
          </p:cNvSpPr>
          <p:nvPr/>
        </p:nvSpPr>
        <p:spPr bwMode="auto">
          <a:xfrm>
            <a:off x="9078" y="1494990"/>
            <a:ext cx="9530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1" eaLnBrk="1" hangingPunct="1">
              <a:spcBef>
                <a:spcPct val="50000"/>
              </a:spcBef>
              <a:defRPr/>
            </a:pPr>
            <a:r>
              <a:rPr lang="en-US" sz="1200" b="1" dirty="0">
                <a:latin typeface="Times New Roman" pitchFamily="18" charset="0"/>
              </a:rPr>
              <a:t>Accounting System</a:t>
            </a:r>
            <a:endParaRPr lang="de-DE" sz="1200" b="1" dirty="0">
              <a:latin typeface="Times New Roman" pitchFamily="18" charset="0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altLang="he-IL" sz="1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6" name="Text Box 28"/>
          <p:cNvSpPr txBox="1">
            <a:spLocks noChangeArrowheads="1"/>
          </p:cNvSpPr>
          <p:nvPr/>
        </p:nvSpPr>
        <p:spPr bwMode="auto">
          <a:xfrm>
            <a:off x="-180975" y="908720"/>
            <a:ext cx="15113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sz="1400" b="1" dirty="0"/>
              <a:t>Information Systems</a:t>
            </a:r>
          </a:p>
        </p:txBody>
      </p:sp>
      <p:sp>
        <p:nvSpPr>
          <p:cNvPr id="17" name="Text Box 29"/>
          <p:cNvSpPr txBox="1">
            <a:spLocks noChangeArrowheads="1"/>
          </p:cNvSpPr>
          <p:nvPr/>
        </p:nvSpPr>
        <p:spPr bwMode="auto">
          <a:xfrm>
            <a:off x="1730969" y="4796904"/>
            <a:ext cx="206185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1" eaLnBrk="1" hangingPunct="1">
              <a:defRPr/>
            </a:pPr>
            <a:r>
              <a:rPr lang="en-US" sz="1200" dirty="0"/>
              <a:t>Define and maintain Dimensions in Excel</a:t>
            </a:r>
            <a:endParaRPr lang="en-US" sz="1200" b="1" dirty="0">
              <a:solidFill>
                <a:schemeClr val="folHlink"/>
              </a:solidFill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he-IL" sz="1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 Box 38"/>
          <p:cNvSpPr txBox="1">
            <a:spLocks noChangeArrowheads="1"/>
          </p:cNvSpPr>
          <p:nvPr/>
        </p:nvSpPr>
        <p:spPr bwMode="auto">
          <a:xfrm>
            <a:off x="-14808" y="2858377"/>
            <a:ext cx="9144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1" eaLnBrk="1" hangingPunct="1">
              <a:spcBef>
                <a:spcPct val="50000"/>
              </a:spcBef>
              <a:defRPr/>
            </a:pPr>
            <a:r>
              <a:rPr lang="de-DE" sz="1200" b="1" dirty="0">
                <a:latin typeface="Times New Roman" pitchFamily="18" charset="0"/>
              </a:rPr>
              <a:t>Operations System 1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altLang="he-IL" sz="1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9" name="AutoShape 44"/>
          <p:cNvSpPr>
            <a:spLocks noChangeArrowheads="1"/>
          </p:cNvSpPr>
          <p:nvPr/>
        </p:nvSpPr>
        <p:spPr bwMode="auto">
          <a:xfrm rot="1084116">
            <a:off x="957722" y="2551951"/>
            <a:ext cx="862475" cy="109038"/>
          </a:xfrm>
          <a:prstGeom prst="rightArrow">
            <a:avLst>
              <a:gd name="adj1" fmla="val 50000"/>
              <a:gd name="adj2" fmla="val 329032"/>
            </a:avLst>
          </a:prstGeom>
          <a:solidFill>
            <a:schemeClr val="bg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altLang="he-IL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 Box 46"/>
          <p:cNvSpPr txBox="1">
            <a:spLocks noChangeArrowheads="1"/>
          </p:cNvSpPr>
          <p:nvPr/>
        </p:nvSpPr>
        <p:spPr bwMode="auto">
          <a:xfrm>
            <a:off x="836306" y="1394563"/>
            <a:ext cx="1031513" cy="1508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b="1" dirty="0">
                <a:latin typeface="Times New Roman" pitchFamily="18" charset="0"/>
              </a:rPr>
              <a:t>ETL</a:t>
            </a:r>
          </a:p>
          <a:p>
            <a:pPr algn="ctr"/>
            <a:r>
              <a:rPr lang="en-US" sz="1600" dirty="0"/>
              <a:t>Extract</a:t>
            </a:r>
          </a:p>
          <a:p>
            <a:pPr algn="ctr"/>
            <a:r>
              <a:rPr lang="en-US" sz="1600" dirty="0"/>
              <a:t>Transfer</a:t>
            </a:r>
          </a:p>
          <a:p>
            <a:pPr algn="ctr"/>
            <a:r>
              <a:rPr lang="en-US" sz="1600" dirty="0"/>
              <a:t>Lo</a:t>
            </a:r>
            <a:r>
              <a:rPr lang="en-US" dirty="0"/>
              <a:t>ad</a:t>
            </a:r>
            <a:endParaRPr lang="de-DE" b="1" dirty="0">
              <a:latin typeface="Times New Roman" pitchFamily="18" charset="0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altLang="he-IL" sz="16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1" name="AutoShape 47"/>
          <p:cNvSpPr>
            <a:spLocks noChangeArrowheads="1"/>
          </p:cNvSpPr>
          <p:nvPr/>
        </p:nvSpPr>
        <p:spPr bwMode="auto">
          <a:xfrm rot="-1692509">
            <a:off x="934992" y="4308025"/>
            <a:ext cx="885009" cy="107759"/>
          </a:xfrm>
          <a:prstGeom prst="rightArrow">
            <a:avLst>
              <a:gd name="adj1" fmla="val 50000"/>
              <a:gd name="adj2" fmla="val 398243"/>
            </a:avLst>
          </a:prstGeom>
          <a:solidFill>
            <a:schemeClr val="bg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altLang="he-IL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 Box 50"/>
          <p:cNvSpPr txBox="1">
            <a:spLocks noChangeArrowheads="1"/>
          </p:cNvSpPr>
          <p:nvPr/>
        </p:nvSpPr>
        <p:spPr bwMode="auto">
          <a:xfrm>
            <a:off x="71934" y="6237312"/>
            <a:ext cx="7556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he-IL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Excel</a:t>
            </a:r>
          </a:p>
        </p:txBody>
      </p:sp>
      <p:sp>
        <p:nvSpPr>
          <p:cNvPr id="23" name="AutoShape 62"/>
          <p:cNvSpPr>
            <a:spLocks noChangeArrowheads="1"/>
          </p:cNvSpPr>
          <p:nvPr/>
        </p:nvSpPr>
        <p:spPr bwMode="auto">
          <a:xfrm rot="-5400000">
            <a:off x="2518965" y="4473848"/>
            <a:ext cx="433388" cy="215900"/>
          </a:xfrm>
          <a:prstGeom prst="rightArrow">
            <a:avLst>
              <a:gd name="adj1" fmla="val 50000"/>
              <a:gd name="adj2" fmla="val 50184"/>
            </a:avLst>
          </a:prstGeom>
          <a:solidFill>
            <a:schemeClr val="bg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altLang="he-IL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AutoShape 64"/>
          <p:cNvSpPr>
            <a:spLocks noChangeArrowheads="1"/>
          </p:cNvSpPr>
          <p:nvPr/>
        </p:nvSpPr>
        <p:spPr bwMode="auto">
          <a:xfrm rot="5400000">
            <a:off x="2518965" y="5337448"/>
            <a:ext cx="433388" cy="215900"/>
          </a:xfrm>
          <a:prstGeom prst="rightArrow">
            <a:avLst>
              <a:gd name="adj1" fmla="val 50000"/>
              <a:gd name="adj2" fmla="val 50184"/>
            </a:avLst>
          </a:prstGeom>
          <a:solidFill>
            <a:schemeClr val="bg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altLang="he-IL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 Box 67"/>
          <p:cNvSpPr txBox="1">
            <a:spLocks noChangeArrowheads="1"/>
          </p:cNvSpPr>
          <p:nvPr/>
        </p:nvSpPr>
        <p:spPr bwMode="auto">
          <a:xfrm>
            <a:off x="2357834" y="6508576"/>
            <a:ext cx="7556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he-IL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Excel</a:t>
            </a:r>
          </a:p>
        </p:txBody>
      </p:sp>
      <p:sp>
        <p:nvSpPr>
          <p:cNvPr id="26" name="Text Box 27"/>
          <p:cNvSpPr txBox="1">
            <a:spLocks noChangeArrowheads="1"/>
          </p:cNvSpPr>
          <p:nvPr/>
        </p:nvSpPr>
        <p:spPr bwMode="auto">
          <a:xfrm>
            <a:off x="1721778" y="2180926"/>
            <a:ext cx="2476886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dirty="0"/>
              <a:t>Data warehouse</a:t>
            </a:r>
          </a:p>
          <a:p>
            <a:pPr algn="ctr"/>
            <a:r>
              <a:rPr lang="en-US" dirty="0"/>
              <a:t>in a unique Scheme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he-IL" dirty="0"/>
          </a:p>
        </p:txBody>
      </p:sp>
      <p:sp>
        <p:nvSpPr>
          <p:cNvPr id="29" name="Text Box 92"/>
          <p:cNvSpPr txBox="1">
            <a:spLocks noChangeArrowheads="1"/>
          </p:cNvSpPr>
          <p:nvPr/>
        </p:nvSpPr>
        <p:spPr bwMode="auto">
          <a:xfrm>
            <a:off x="5580112" y="1484784"/>
            <a:ext cx="15843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he-IL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Arial" panose="020B0604020202020204" pitchFamily="34" charset="0"/>
              </a:rPr>
              <a:t>View </a:t>
            </a:r>
            <a:r>
              <a:rPr lang="en-US" altLang="he-IL" sz="1400" b="1" kern="0" dirty="0">
                <a:latin typeface="Times New Roman" panose="02020603050405020304" pitchFamily="18" charset="0"/>
              </a:rPr>
              <a:t>Excel Sheets</a:t>
            </a:r>
            <a:endParaRPr kumimoji="0" lang="en-US" altLang="he-IL" sz="14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34" name="Picture 2" descr="תוצאת תמונה עבור ‪Power pivot‬‏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081" y="2924944"/>
            <a:ext cx="1310031" cy="129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ext Box 87"/>
          <p:cNvSpPr txBox="1">
            <a:spLocks noChangeArrowheads="1"/>
          </p:cNvSpPr>
          <p:nvPr/>
        </p:nvSpPr>
        <p:spPr bwMode="auto">
          <a:xfrm>
            <a:off x="4211859" y="1561020"/>
            <a:ext cx="151432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he-IL" sz="1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Arial" panose="020B0604020202020204" pitchFamily="34" charset="0"/>
              </a:rPr>
              <a:t>Define and load data in to</a:t>
            </a:r>
            <a:r>
              <a:rPr lang="he-IL" altLang="he-IL" sz="1600" b="1" kern="0" dirty="0">
                <a:latin typeface="Times New Roman" panose="02020603050405020304" pitchFamily="18" charset="0"/>
              </a:rPr>
              <a:t> </a:t>
            </a:r>
            <a:r>
              <a:rPr lang="en-GB" altLang="he-IL" sz="1600" b="1" kern="0" dirty="0">
                <a:latin typeface="Times New Roman" panose="02020603050405020304" pitchFamily="18" charset="0"/>
              </a:rPr>
              <a:t>Power Pivot</a:t>
            </a:r>
            <a:endParaRPr lang="he-IL" altLang="he-IL" sz="1600" b="1" kern="0" dirty="0">
              <a:latin typeface="Times New Roman" panose="02020603050405020304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he-IL" sz="1200" b="1" kern="0" noProof="0" dirty="0">
                <a:latin typeface="Times New Roman" panose="02020603050405020304" pitchFamily="18" charset="0"/>
              </a:rPr>
              <a:t>Use of complex </a:t>
            </a:r>
            <a:r>
              <a:rPr kumimoji="0" lang="en-US" altLang="he-IL" sz="1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Arial" panose="020B0604020202020204" pitchFamily="34" charset="0"/>
              </a:rPr>
              <a:t>DAX </a:t>
            </a:r>
            <a:endParaRPr kumimoji="0" lang="de-DE" altLang="he-IL" sz="1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2" name="AutoShape 101"/>
          <p:cNvSpPr>
            <a:spLocks noChangeArrowheads="1"/>
          </p:cNvSpPr>
          <p:nvPr/>
        </p:nvSpPr>
        <p:spPr bwMode="auto">
          <a:xfrm>
            <a:off x="5831957" y="2016135"/>
            <a:ext cx="1332183" cy="745214"/>
          </a:xfrm>
          <a:prstGeom prst="foldedCorner">
            <a:avLst>
              <a:gd name="adj" fmla="val 12500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altLang="he-IL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 Box 102"/>
          <p:cNvSpPr txBox="1">
            <a:spLocks noChangeArrowheads="1"/>
          </p:cNvSpPr>
          <p:nvPr/>
        </p:nvSpPr>
        <p:spPr bwMode="auto">
          <a:xfrm>
            <a:off x="5724277" y="2017723"/>
            <a:ext cx="14398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he-IL" sz="1400" b="1" kern="0" dirty="0">
                <a:latin typeface="Times New Roman" panose="02020603050405020304" pitchFamily="18" charset="0"/>
              </a:rPr>
              <a:t>Excel File of all Company</a:t>
            </a:r>
            <a:endParaRPr kumimoji="0" lang="en-US" altLang="he-IL" sz="1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</a:endParaRPr>
          </a:p>
        </p:txBody>
      </p:sp>
      <p:sp>
        <p:nvSpPr>
          <p:cNvPr id="44" name="AutoShape 101"/>
          <p:cNvSpPr>
            <a:spLocks noChangeArrowheads="1"/>
          </p:cNvSpPr>
          <p:nvPr/>
        </p:nvSpPr>
        <p:spPr bwMode="auto">
          <a:xfrm>
            <a:off x="6076416" y="2880231"/>
            <a:ext cx="1087724" cy="518935"/>
          </a:xfrm>
          <a:prstGeom prst="foldedCorner">
            <a:avLst>
              <a:gd name="adj" fmla="val 12500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altLang="he-IL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 Box 102"/>
          <p:cNvSpPr txBox="1">
            <a:spLocks noChangeArrowheads="1"/>
          </p:cNvSpPr>
          <p:nvPr/>
        </p:nvSpPr>
        <p:spPr bwMode="auto">
          <a:xfrm>
            <a:off x="6037180" y="2945705"/>
            <a:ext cx="112696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he-IL" sz="900" b="1" kern="0" dirty="0">
                <a:latin typeface="Times New Roman" panose="02020603050405020304" pitchFamily="18" charset="0"/>
              </a:rPr>
              <a:t>Excel file for unit a</a:t>
            </a:r>
            <a:endParaRPr kumimoji="0" lang="en-US" altLang="he-IL" sz="9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6" name="AutoShape 101"/>
          <p:cNvSpPr>
            <a:spLocks noChangeArrowheads="1"/>
          </p:cNvSpPr>
          <p:nvPr/>
        </p:nvSpPr>
        <p:spPr bwMode="auto">
          <a:xfrm>
            <a:off x="6076416" y="3462184"/>
            <a:ext cx="1087724" cy="518935"/>
          </a:xfrm>
          <a:prstGeom prst="foldedCorner">
            <a:avLst>
              <a:gd name="adj" fmla="val 12500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altLang="he-IL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 Box 102"/>
          <p:cNvSpPr txBox="1">
            <a:spLocks noChangeArrowheads="1"/>
          </p:cNvSpPr>
          <p:nvPr/>
        </p:nvSpPr>
        <p:spPr bwMode="auto">
          <a:xfrm>
            <a:off x="6037180" y="3456295"/>
            <a:ext cx="1126960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1" eaLnBrk="1" hangingPunct="1">
              <a:spcBef>
                <a:spcPct val="50000"/>
              </a:spcBef>
              <a:defRPr/>
            </a:pPr>
            <a:r>
              <a:rPr lang="en-US" altLang="he-IL" sz="900" b="1" kern="0" dirty="0">
                <a:latin typeface="Times New Roman" panose="02020603050405020304" pitchFamily="18" charset="0"/>
              </a:rPr>
              <a:t>Excel file for unit b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he-IL" sz="9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0" name="Text Box 113"/>
          <p:cNvSpPr txBox="1">
            <a:spLocks noChangeArrowheads="1"/>
          </p:cNvSpPr>
          <p:nvPr/>
        </p:nvSpPr>
        <p:spPr bwMode="auto">
          <a:xfrm>
            <a:off x="4789538" y="189317"/>
            <a:ext cx="2449290" cy="92333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dirty="0">
                <a:solidFill>
                  <a:srgbClr val="0000FF"/>
                </a:solidFill>
              </a:rPr>
              <a:t>One Central Operation and Automation Interface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51" name="Picture 112" descr="MPj03154310000[1]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88640"/>
            <a:ext cx="2953842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" name="Picture 2" descr="תוצאת תמונה עבור ‪dropbox‬‏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2147" y="2564904"/>
            <a:ext cx="879847" cy="879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Text Box 113"/>
          <p:cNvSpPr txBox="1">
            <a:spLocks noChangeArrowheads="1"/>
          </p:cNvSpPr>
          <p:nvPr/>
        </p:nvSpPr>
        <p:spPr bwMode="auto">
          <a:xfrm>
            <a:off x="7200472" y="725074"/>
            <a:ext cx="1938150" cy="116955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he-IL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Distribute Reports</a:t>
            </a:r>
            <a:r>
              <a:rPr kumimoji="0" lang="he-IL" altLang="he-IL" sz="1400" b="1" i="0" u="none" strike="noStrike" kern="0" cap="none" spc="0" normalizeH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GB" altLang="he-IL" sz="1400" b="1" i="0" u="none" strike="noStrike" kern="0" cap="none" spc="0" normalizeH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Dropbox</a:t>
            </a:r>
            <a:endParaRPr kumimoji="0" lang="he-IL" altLang="he-IL" sz="1400" b="1" i="0" u="none" strike="noStrike" kern="0" cap="none" spc="0" normalizeH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he-IL" sz="1400" b="1" kern="0" noProof="0" dirty="0">
                <a:solidFill>
                  <a:srgbClr val="0000FF"/>
                </a:solidFill>
              </a:rPr>
              <a:t>Email</a:t>
            </a:r>
            <a:endParaRPr lang="he-IL" altLang="he-IL" sz="1400" b="1" kern="0" noProof="0" dirty="0">
              <a:solidFill>
                <a:srgbClr val="0000FF"/>
              </a:solidFill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he-IL" sz="1400" b="1" kern="0" dirty="0">
                <a:solidFill>
                  <a:srgbClr val="0000FF"/>
                </a:solidFill>
              </a:rPr>
              <a:t>Power BI</a:t>
            </a:r>
            <a:endParaRPr lang="he-IL" altLang="he-IL" sz="1400" b="1" kern="0" dirty="0">
              <a:solidFill>
                <a:srgbClr val="0000FF"/>
              </a:solidFill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he-IL" sz="1400" b="1" kern="0" dirty="0">
                <a:solidFill>
                  <a:srgbClr val="0000FF"/>
                </a:solidFill>
              </a:rPr>
              <a:t>Private Cloud</a:t>
            </a:r>
            <a:endParaRPr kumimoji="0" lang="en-US" altLang="he-IL" sz="14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pic>
        <p:nvPicPr>
          <p:cNvPr id="62" name="Picture 61" descr="תוצאת תמונה עבור ‪mail‬‏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2147" y="3556871"/>
            <a:ext cx="870658" cy="725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6" descr="תוצאת תמונה עבור ‪power bi‬‏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1051" y="4792430"/>
            <a:ext cx="1064509" cy="650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6" name="Text Box 38"/>
          <p:cNvSpPr txBox="1">
            <a:spLocks noChangeArrowheads="1"/>
          </p:cNvSpPr>
          <p:nvPr/>
        </p:nvSpPr>
        <p:spPr bwMode="auto">
          <a:xfrm>
            <a:off x="-14808" y="4010505"/>
            <a:ext cx="9144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de-DE" sz="1200" b="1" dirty="0">
                <a:latin typeface="Times New Roman" pitchFamily="18" charset="0"/>
              </a:rPr>
              <a:t>Operations System </a:t>
            </a:r>
            <a:r>
              <a:rPr lang="he-IL" sz="1200" b="1" dirty="0">
                <a:latin typeface="Times New Roman" pitchFamily="18" charset="0"/>
              </a:rPr>
              <a:t>2</a:t>
            </a:r>
            <a:endParaRPr lang="de-DE" sz="1200" b="1" dirty="0">
              <a:latin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altLang="he-IL" sz="1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67" name="AutoShape 80"/>
          <p:cNvSpPr>
            <a:spLocks noChangeArrowheads="1"/>
          </p:cNvSpPr>
          <p:nvPr/>
        </p:nvSpPr>
        <p:spPr bwMode="auto">
          <a:xfrm>
            <a:off x="3846849" y="3479592"/>
            <a:ext cx="637719" cy="229154"/>
          </a:xfrm>
          <a:prstGeom prst="rightArrow">
            <a:avLst>
              <a:gd name="adj1" fmla="val 50000"/>
              <a:gd name="adj2" fmla="val 93750"/>
            </a:avLst>
          </a:prstGeom>
          <a:solidFill>
            <a:schemeClr val="bg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he-IL" altLang="he-IL" dirty="0"/>
          </a:p>
        </p:txBody>
      </p:sp>
      <p:sp>
        <p:nvSpPr>
          <p:cNvPr id="68" name="AutoShape 47"/>
          <p:cNvSpPr>
            <a:spLocks noChangeArrowheads="1"/>
          </p:cNvSpPr>
          <p:nvPr/>
        </p:nvSpPr>
        <p:spPr bwMode="auto">
          <a:xfrm rot="18623857">
            <a:off x="738455" y="4835538"/>
            <a:ext cx="1466258" cy="90269"/>
          </a:xfrm>
          <a:prstGeom prst="rightArrow">
            <a:avLst>
              <a:gd name="adj1" fmla="val 50000"/>
              <a:gd name="adj2" fmla="val 398243"/>
            </a:avLst>
          </a:prstGeom>
          <a:solidFill>
            <a:schemeClr val="bg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altLang="he-IL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תוצאת תמונה עבור ‪power bi desktop‬‏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8636" y="4671101"/>
            <a:ext cx="1120192" cy="512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Text Box 102"/>
          <p:cNvSpPr txBox="1">
            <a:spLocks noChangeArrowheads="1"/>
          </p:cNvSpPr>
          <p:nvPr/>
        </p:nvSpPr>
        <p:spPr bwMode="auto">
          <a:xfrm>
            <a:off x="6084168" y="4263479"/>
            <a:ext cx="123812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he-IL" sz="1200" b="1" kern="0" noProof="0" dirty="0">
                <a:latin typeface="Times New Roman" panose="02020603050405020304" pitchFamily="18" charset="0"/>
              </a:rPr>
              <a:t>Load to </a:t>
            </a:r>
            <a:r>
              <a:rPr lang="he-IL" altLang="he-IL" sz="1200" b="1" kern="0" noProof="0" dirty="0">
                <a:latin typeface="Times New Roman" panose="02020603050405020304" pitchFamily="18" charset="0"/>
              </a:rPr>
              <a:t> </a:t>
            </a:r>
            <a:r>
              <a:rPr lang="en-US" altLang="he-IL" sz="1200" b="1" kern="0" noProof="0" dirty="0">
                <a:latin typeface="Times New Roman" panose="02020603050405020304" pitchFamily="18" charset="0"/>
              </a:rPr>
              <a:t>Power BI desktop</a:t>
            </a:r>
            <a:endParaRPr kumimoji="0" lang="en-US" altLang="he-IL" sz="1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</a:endParaRPr>
          </a:p>
        </p:txBody>
      </p:sp>
      <p:sp>
        <p:nvSpPr>
          <p:cNvPr id="72" name="AutoShape 9"/>
          <p:cNvSpPr>
            <a:spLocks noChangeArrowheads="1"/>
          </p:cNvSpPr>
          <p:nvPr/>
        </p:nvSpPr>
        <p:spPr bwMode="auto">
          <a:xfrm>
            <a:off x="5593307" y="3489051"/>
            <a:ext cx="418853" cy="155973"/>
          </a:xfrm>
          <a:prstGeom prst="rightArrow">
            <a:avLst>
              <a:gd name="adj1" fmla="val 50000"/>
              <a:gd name="adj2" fmla="val 187500"/>
            </a:avLst>
          </a:prstGeom>
          <a:solidFill>
            <a:schemeClr val="bg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altLang="he-IL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AutoShape 9"/>
          <p:cNvSpPr>
            <a:spLocks noChangeArrowheads="1"/>
          </p:cNvSpPr>
          <p:nvPr/>
        </p:nvSpPr>
        <p:spPr bwMode="auto">
          <a:xfrm>
            <a:off x="7349988" y="2996952"/>
            <a:ext cx="606388" cy="149512"/>
          </a:xfrm>
          <a:prstGeom prst="rightArrow">
            <a:avLst>
              <a:gd name="adj1" fmla="val 50000"/>
              <a:gd name="adj2" fmla="val 187500"/>
            </a:avLst>
          </a:prstGeom>
          <a:solidFill>
            <a:schemeClr val="bg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altLang="he-IL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AutoShape 9"/>
          <p:cNvSpPr>
            <a:spLocks noChangeArrowheads="1"/>
          </p:cNvSpPr>
          <p:nvPr/>
        </p:nvSpPr>
        <p:spPr bwMode="auto">
          <a:xfrm>
            <a:off x="7349988" y="4005064"/>
            <a:ext cx="606388" cy="149512"/>
          </a:xfrm>
          <a:prstGeom prst="rightArrow">
            <a:avLst>
              <a:gd name="adj1" fmla="val 50000"/>
              <a:gd name="adj2" fmla="val 187500"/>
            </a:avLst>
          </a:prstGeom>
          <a:solidFill>
            <a:schemeClr val="bg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altLang="he-IL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AutoShape 9"/>
          <p:cNvSpPr>
            <a:spLocks noChangeArrowheads="1"/>
          </p:cNvSpPr>
          <p:nvPr/>
        </p:nvSpPr>
        <p:spPr bwMode="auto">
          <a:xfrm>
            <a:off x="7349988" y="4725144"/>
            <a:ext cx="606388" cy="149512"/>
          </a:xfrm>
          <a:prstGeom prst="rightArrow">
            <a:avLst>
              <a:gd name="adj1" fmla="val 50000"/>
              <a:gd name="adj2" fmla="val 187500"/>
            </a:avLst>
          </a:prstGeom>
          <a:solidFill>
            <a:schemeClr val="bg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altLang="he-IL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AutoShape 9"/>
          <p:cNvSpPr>
            <a:spLocks noChangeArrowheads="1"/>
          </p:cNvSpPr>
          <p:nvPr/>
        </p:nvSpPr>
        <p:spPr bwMode="auto">
          <a:xfrm>
            <a:off x="7308304" y="5727760"/>
            <a:ext cx="606388" cy="149512"/>
          </a:xfrm>
          <a:prstGeom prst="rightArrow">
            <a:avLst>
              <a:gd name="adj1" fmla="val 50000"/>
              <a:gd name="adj2" fmla="val 187500"/>
            </a:avLst>
          </a:prstGeom>
          <a:solidFill>
            <a:schemeClr val="bg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altLang="he-IL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028384" y="5727760"/>
            <a:ext cx="904421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>
                <a:hlinkClick r:id="rId13"/>
              </a:rPr>
              <a:t>https://contiki.online</a:t>
            </a:r>
            <a:endParaRPr lang="en-US" dirty="0"/>
          </a:p>
          <a:p>
            <a:endParaRPr lang="he-IL" dirty="0"/>
          </a:p>
        </p:txBody>
      </p:sp>
      <p:pic>
        <p:nvPicPr>
          <p:cNvPr id="3" name="Picture 2" descr="תוצאת תמונה עבור ‪PDF‬‏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4221" y="5455277"/>
            <a:ext cx="854043" cy="854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" name="Text Box 102"/>
          <p:cNvSpPr txBox="1">
            <a:spLocks noChangeArrowheads="1"/>
          </p:cNvSpPr>
          <p:nvPr/>
        </p:nvSpPr>
        <p:spPr bwMode="auto">
          <a:xfrm>
            <a:off x="6109336" y="5240233"/>
            <a:ext cx="112696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he-IL" sz="1200" b="1" kern="0" noProof="0" dirty="0">
                <a:latin typeface="Times New Roman" panose="02020603050405020304" pitchFamily="18" charset="0"/>
              </a:rPr>
              <a:t>Save as PDF</a:t>
            </a:r>
            <a:endParaRPr kumimoji="0" lang="en-US" altLang="he-IL" sz="1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713545"/>
      </p:ext>
    </p:extLst>
  </p:cSld>
  <p:clrMapOvr>
    <a:masterClrMapping/>
  </p:clrMapOvr>
  <p:transition>
    <p:strips dir="rd"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6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43" dur="1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46" dur="17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3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4" fill="hold">
                          <p:stCondLst>
                            <p:cond delay="indefinite"/>
                          </p:stCondLst>
                          <p:childTnLst>
                            <p:par>
                              <p:cTn id="6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6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accel="2000" fill="hold" nodeType="withEffect" p14:presetBounceEnd="6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">
                                          <p:cBhvr additive="base">
                                            <p:cTn id="7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">
                                          <p:cBhvr additive="base">
                                            <p:cTn id="7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79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84" presetID="42" presetClass="entr" presetSubtype="0" fill="hold" nodeType="after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90" presetID="6" presetClass="entr" presetSubtype="16" fill="hold" grpId="0" nodeType="after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92" dur="1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95" dur="2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6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98" dur="1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6" presetClass="entr" presetSubtype="16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01" dur="13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6" presetClass="entr" presetSubtype="16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04" dur="2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5" fill="hold">
                          <p:stCondLst>
                            <p:cond delay="indefinite"/>
                          </p:stCondLst>
                          <p:childTnLst>
                            <p:par>
                              <p:cTn id="10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7" presetID="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9" presetID="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1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6" fill="hold">
                          <p:stCondLst>
                            <p:cond delay="indefinite"/>
                          </p:stCondLst>
                          <p:childTnLst>
                            <p:par>
                              <p:cTn id="1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8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9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9" fill="hold">
                          <p:stCondLst>
                            <p:cond delay="indefinite"/>
                          </p:stCondLst>
                          <p:childTnLst>
                            <p:par>
                              <p:cTn id="1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1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3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3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4" fill="hold">
                          <p:stCondLst>
                            <p:cond delay="indefinite"/>
                          </p:stCondLst>
                          <p:childTnLst>
                            <p:par>
                              <p:cTn id="15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8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1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7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8" fill="hold">
                          <p:stCondLst>
                            <p:cond delay="indefinite"/>
                          </p:stCondLst>
                          <p:childTnLst>
                            <p:par>
                              <p:cTn id="16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0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2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3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7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7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8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6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8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0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1" fill="hold">
                          <p:stCondLst>
                            <p:cond delay="indefinite"/>
                          </p:stCondLst>
                          <p:childTnLst>
                            <p:par>
                              <p:cTn id="19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3" presetID="3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5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8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9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4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8" grpId="0"/>
          <p:bldP spid="13" grpId="0" animBg="1"/>
          <p:bldP spid="14" grpId="0"/>
          <p:bldP spid="16" grpId="0"/>
          <p:bldP spid="17" grpId="0"/>
          <p:bldP spid="18" grpId="0"/>
          <p:bldP spid="19" grpId="0" animBg="1"/>
          <p:bldP spid="20" grpId="0"/>
          <p:bldP spid="21" grpId="0" animBg="1"/>
          <p:bldP spid="22" grpId="0"/>
          <p:bldP spid="23" grpId="0" animBg="1"/>
          <p:bldP spid="24" grpId="0" animBg="1"/>
          <p:bldP spid="25" grpId="0"/>
          <p:bldP spid="26" grpId="0"/>
          <p:bldP spid="29" grpId="0"/>
          <p:bldP spid="35" grpId="0"/>
          <p:bldP spid="42" grpId="0" animBg="1"/>
          <p:bldP spid="43" grpId="0"/>
          <p:bldP spid="44" grpId="0" animBg="1"/>
          <p:bldP spid="45" grpId="0"/>
          <p:bldP spid="46" grpId="0" animBg="1"/>
          <p:bldP spid="47" grpId="0"/>
          <p:bldP spid="50" grpId="0" animBg="1"/>
          <p:bldP spid="60" grpId="0" animBg="1"/>
          <p:bldP spid="66" grpId="0"/>
          <p:bldP spid="67" grpId="0" animBg="1"/>
          <p:bldP spid="68" grpId="0" animBg="1"/>
          <p:bldP spid="71" grpId="0"/>
          <p:bldP spid="72" grpId="0" animBg="1"/>
          <p:bldP spid="73" grpId="0" animBg="1"/>
          <p:bldP spid="74" grpId="0" animBg="1"/>
          <p:bldP spid="75" grpId="0" animBg="1"/>
          <p:bldP spid="59" grpId="0" animBg="1"/>
          <p:bldP spid="2" grpId="0"/>
          <p:bldP spid="6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6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43" dur="1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46" dur="17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3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4" fill="hold">
                          <p:stCondLst>
                            <p:cond delay="indefinite"/>
                          </p:stCondLst>
                          <p:childTnLst>
                            <p:par>
                              <p:cTn id="6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6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accel="2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79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84" presetID="42" presetClass="entr" presetSubtype="0" fill="hold" nodeType="after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90" presetID="6" presetClass="entr" presetSubtype="16" fill="hold" grpId="0" nodeType="after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92" dur="1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95" dur="2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6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98" dur="1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6" presetClass="entr" presetSubtype="16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01" dur="13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6" presetClass="entr" presetSubtype="16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04" dur="2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5" fill="hold">
                          <p:stCondLst>
                            <p:cond delay="indefinite"/>
                          </p:stCondLst>
                          <p:childTnLst>
                            <p:par>
                              <p:cTn id="10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7" presetID="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9" presetID="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1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6" fill="hold">
                          <p:stCondLst>
                            <p:cond delay="indefinite"/>
                          </p:stCondLst>
                          <p:childTnLst>
                            <p:par>
                              <p:cTn id="1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8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9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9" fill="hold">
                          <p:stCondLst>
                            <p:cond delay="indefinite"/>
                          </p:stCondLst>
                          <p:childTnLst>
                            <p:par>
                              <p:cTn id="1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1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3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3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4" fill="hold">
                          <p:stCondLst>
                            <p:cond delay="indefinite"/>
                          </p:stCondLst>
                          <p:childTnLst>
                            <p:par>
                              <p:cTn id="15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8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1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7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8" fill="hold">
                          <p:stCondLst>
                            <p:cond delay="indefinite"/>
                          </p:stCondLst>
                          <p:childTnLst>
                            <p:par>
                              <p:cTn id="16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0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2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3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7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7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8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6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8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0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1" fill="hold">
                          <p:stCondLst>
                            <p:cond delay="indefinite"/>
                          </p:stCondLst>
                          <p:childTnLst>
                            <p:par>
                              <p:cTn id="19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3" presetID="3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5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8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9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4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8" grpId="0"/>
          <p:bldP spid="13" grpId="0" animBg="1"/>
          <p:bldP spid="14" grpId="0"/>
          <p:bldP spid="16" grpId="0"/>
          <p:bldP spid="17" grpId="0"/>
          <p:bldP spid="18" grpId="0"/>
          <p:bldP spid="19" grpId="0" animBg="1"/>
          <p:bldP spid="20" grpId="0"/>
          <p:bldP spid="21" grpId="0" animBg="1"/>
          <p:bldP spid="22" grpId="0"/>
          <p:bldP spid="23" grpId="0" animBg="1"/>
          <p:bldP spid="24" grpId="0" animBg="1"/>
          <p:bldP spid="25" grpId="0"/>
          <p:bldP spid="26" grpId="0"/>
          <p:bldP spid="29" grpId="0"/>
          <p:bldP spid="35" grpId="0"/>
          <p:bldP spid="42" grpId="0" animBg="1"/>
          <p:bldP spid="43" grpId="0"/>
          <p:bldP spid="44" grpId="0" animBg="1"/>
          <p:bldP spid="45" grpId="0"/>
          <p:bldP spid="46" grpId="0" animBg="1"/>
          <p:bldP spid="47" grpId="0"/>
          <p:bldP spid="50" grpId="0" animBg="1"/>
          <p:bldP spid="60" grpId="0" animBg="1"/>
          <p:bldP spid="66" grpId="0"/>
          <p:bldP spid="67" grpId="0" animBg="1"/>
          <p:bldP spid="68" grpId="0" animBg="1"/>
          <p:bldP spid="71" grpId="0"/>
          <p:bldP spid="72" grpId="0" animBg="1"/>
          <p:bldP spid="73" grpId="0" animBg="1"/>
          <p:bldP spid="74" grpId="0" animBg="1"/>
          <p:bldP spid="75" grpId="0" animBg="1"/>
          <p:bldP spid="59" grpId="0" animBg="1"/>
          <p:bldP spid="2" grpId="0"/>
          <p:bldP spid="63" grpId="0"/>
        </p:bldLst>
      </p:timing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5413</TotalTime>
  <Words>268</Words>
  <Application>Microsoft Office PowerPoint</Application>
  <PresentationFormat>On-screen Show (4:3)</PresentationFormat>
  <Paragraphs>76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David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How  Contiki Works…</vt:lpstr>
      <vt:lpstr>PowerPoint Presentation</vt:lpstr>
    </vt:vector>
  </TitlesOfParts>
  <Company>YAH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Uriel</dc:creator>
  <cp:lastModifiedBy>Uriel Ilan</cp:lastModifiedBy>
  <cp:revision>236</cp:revision>
  <dcterms:created xsi:type="dcterms:W3CDTF">2002-11-28T08:59:29Z</dcterms:created>
  <dcterms:modified xsi:type="dcterms:W3CDTF">2017-08-22T20:02:55Z</dcterms:modified>
</cp:coreProperties>
</file>